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50"/>
  </p:notesMasterIdLst>
  <p:handoutMasterIdLst>
    <p:handoutMasterId r:id="rId251"/>
  </p:handoutMasterIdLst>
  <p:sldIdLst>
    <p:sldId id="564" r:id="rId2"/>
    <p:sldId id="743" r:id="rId3"/>
    <p:sldId id="744" r:id="rId4"/>
    <p:sldId id="745" r:id="rId5"/>
    <p:sldId id="746" r:id="rId6"/>
    <p:sldId id="753" r:id="rId7"/>
    <p:sldId id="750" r:id="rId8"/>
    <p:sldId id="751" r:id="rId9"/>
    <p:sldId id="755" r:id="rId10"/>
    <p:sldId id="747" r:id="rId11"/>
    <p:sldId id="752" r:id="rId12"/>
    <p:sldId id="816" r:id="rId13"/>
    <p:sldId id="756" r:id="rId14"/>
    <p:sldId id="757" r:id="rId15"/>
    <p:sldId id="769" r:id="rId16"/>
    <p:sldId id="770" r:id="rId17"/>
    <p:sldId id="771" r:id="rId18"/>
    <p:sldId id="772" r:id="rId19"/>
    <p:sldId id="773" r:id="rId20"/>
    <p:sldId id="774" r:id="rId21"/>
    <p:sldId id="776" r:id="rId22"/>
    <p:sldId id="777" r:id="rId23"/>
    <p:sldId id="879" r:id="rId24"/>
    <p:sldId id="749" r:id="rId25"/>
    <p:sldId id="779" r:id="rId26"/>
    <p:sldId id="780" r:id="rId27"/>
    <p:sldId id="781" r:id="rId28"/>
    <p:sldId id="782" r:id="rId29"/>
    <p:sldId id="607" r:id="rId30"/>
    <p:sldId id="608" r:id="rId31"/>
    <p:sldId id="609" r:id="rId32"/>
    <p:sldId id="622" r:id="rId33"/>
    <p:sldId id="623" r:id="rId34"/>
    <p:sldId id="625" r:id="rId35"/>
    <p:sldId id="626" r:id="rId36"/>
    <p:sldId id="610" r:id="rId37"/>
    <p:sldId id="611" r:id="rId38"/>
    <p:sldId id="612" r:id="rId39"/>
    <p:sldId id="613" r:id="rId40"/>
    <p:sldId id="615" r:id="rId41"/>
    <p:sldId id="616" r:id="rId42"/>
    <p:sldId id="624" r:id="rId43"/>
    <p:sldId id="619" r:id="rId44"/>
    <p:sldId id="620" r:id="rId45"/>
    <p:sldId id="621" r:id="rId46"/>
    <p:sldId id="655" r:id="rId47"/>
    <p:sldId id="697" r:id="rId48"/>
    <p:sldId id="698" r:id="rId49"/>
    <p:sldId id="699" r:id="rId50"/>
    <p:sldId id="700" r:id="rId51"/>
    <p:sldId id="783" r:id="rId52"/>
    <p:sldId id="701" r:id="rId53"/>
    <p:sldId id="702" r:id="rId54"/>
    <p:sldId id="703" r:id="rId55"/>
    <p:sldId id="704" r:id="rId56"/>
    <p:sldId id="705" r:id="rId57"/>
    <p:sldId id="706" r:id="rId58"/>
    <p:sldId id="707" r:id="rId59"/>
    <p:sldId id="708" r:id="rId60"/>
    <p:sldId id="709" r:id="rId61"/>
    <p:sldId id="710" r:id="rId62"/>
    <p:sldId id="711" r:id="rId63"/>
    <p:sldId id="712" r:id="rId64"/>
    <p:sldId id="713" r:id="rId65"/>
    <p:sldId id="882" r:id="rId66"/>
    <p:sldId id="714" r:id="rId67"/>
    <p:sldId id="715" r:id="rId68"/>
    <p:sldId id="716" r:id="rId69"/>
    <p:sldId id="717" r:id="rId70"/>
    <p:sldId id="718" r:id="rId71"/>
    <p:sldId id="719" r:id="rId72"/>
    <p:sldId id="720" r:id="rId73"/>
    <p:sldId id="721" r:id="rId74"/>
    <p:sldId id="722" r:id="rId75"/>
    <p:sldId id="723" r:id="rId76"/>
    <p:sldId id="835" r:id="rId77"/>
    <p:sldId id="836" r:id="rId78"/>
    <p:sldId id="837" r:id="rId79"/>
    <p:sldId id="838" r:id="rId80"/>
    <p:sldId id="724" r:id="rId81"/>
    <p:sldId id="725" r:id="rId82"/>
    <p:sldId id="726" r:id="rId83"/>
    <p:sldId id="727" r:id="rId84"/>
    <p:sldId id="728" r:id="rId85"/>
    <p:sldId id="729" r:id="rId86"/>
    <p:sldId id="730" r:id="rId87"/>
    <p:sldId id="731" r:id="rId88"/>
    <p:sldId id="732" r:id="rId89"/>
    <p:sldId id="733" r:id="rId90"/>
    <p:sldId id="734" r:id="rId91"/>
    <p:sldId id="735" r:id="rId92"/>
    <p:sldId id="736" r:id="rId93"/>
    <p:sldId id="737" r:id="rId94"/>
    <p:sldId id="881" r:id="rId95"/>
    <p:sldId id="738" r:id="rId96"/>
    <p:sldId id="739" r:id="rId97"/>
    <p:sldId id="885" r:id="rId98"/>
    <p:sldId id="886" r:id="rId99"/>
    <p:sldId id="887" r:id="rId100"/>
    <p:sldId id="758" r:id="rId101"/>
    <p:sldId id="765" r:id="rId102"/>
    <p:sldId id="766" r:id="rId103"/>
    <p:sldId id="767" r:id="rId104"/>
    <p:sldId id="768" r:id="rId105"/>
    <p:sldId id="759" r:id="rId106"/>
    <p:sldId id="760" r:id="rId107"/>
    <p:sldId id="761" r:id="rId108"/>
    <p:sldId id="762" r:id="rId109"/>
    <p:sldId id="763" r:id="rId110"/>
    <p:sldId id="764" r:id="rId111"/>
    <p:sldId id="740" r:id="rId112"/>
    <p:sldId id="821" r:id="rId113"/>
    <p:sldId id="820" r:id="rId114"/>
    <p:sldId id="819" r:id="rId115"/>
    <p:sldId id="818" r:id="rId116"/>
    <p:sldId id="569" r:id="rId117"/>
    <p:sldId id="568" r:id="rId118"/>
    <p:sldId id="571" r:id="rId119"/>
    <p:sldId id="570" r:id="rId120"/>
    <p:sldId id="589" r:id="rId121"/>
    <p:sldId id="588" r:id="rId122"/>
    <p:sldId id="591" r:id="rId123"/>
    <p:sldId id="592" r:id="rId124"/>
    <p:sldId id="584" r:id="rId125"/>
    <p:sldId id="585" r:id="rId126"/>
    <p:sldId id="586" r:id="rId127"/>
    <p:sldId id="594" r:id="rId128"/>
    <p:sldId id="883" r:id="rId129"/>
    <p:sldId id="572" r:id="rId130"/>
    <p:sldId id="574" r:id="rId131"/>
    <p:sldId id="575" r:id="rId132"/>
    <p:sldId id="580" r:id="rId133"/>
    <p:sldId id="578" r:id="rId134"/>
    <p:sldId id="577" r:id="rId135"/>
    <p:sldId id="579" r:id="rId136"/>
    <p:sldId id="590" r:id="rId137"/>
    <p:sldId id="593" r:id="rId138"/>
    <p:sldId id="576" r:id="rId139"/>
    <p:sldId id="649" r:id="rId140"/>
    <p:sldId id="650" r:id="rId141"/>
    <p:sldId id="581" r:id="rId142"/>
    <p:sldId id="582" r:id="rId143"/>
    <p:sldId id="596" r:id="rId144"/>
    <p:sldId id="606" r:id="rId145"/>
    <p:sldId id="791" r:id="rId146"/>
    <p:sldId id="583" r:id="rId147"/>
    <p:sldId id="598" r:id="rId148"/>
    <p:sldId id="595" r:id="rId149"/>
    <p:sldId id="597" r:id="rId150"/>
    <p:sldId id="599" r:id="rId151"/>
    <p:sldId id="602" r:id="rId152"/>
    <p:sldId id="603" r:id="rId153"/>
    <p:sldId id="587" r:id="rId154"/>
    <p:sldId id="600" r:id="rId155"/>
    <p:sldId id="601" r:id="rId156"/>
    <p:sldId id="604" r:id="rId157"/>
    <p:sldId id="605" r:id="rId158"/>
    <p:sldId id="688" r:id="rId159"/>
    <p:sldId id="693" r:id="rId160"/>
    <p:sldId id="694" r:id="rId161"/>
    <p:sldId id="695" r:id="rId162"/>
    <p:sldId id="696" r:id="rId163"/>
    <p:sldId id="784" r:id="rId164"/>
    <p:sldId id="787" r:id="rId165"/>
    <p:sldId id="788" r:id="rId166"/>
    <p:sldId id="789" r:id="rId167"/>
    <p:sldId id="785" r:id="rId168"/>
    <p:sldId id="786" r:id="rId169"/>
    <p:sldId id="794" r:id="rId170"/>
    <p:sldId id="795" r:id="rId171"/>
    <p:sldId id="796" r:id="rId172"/>
    <p:sldId id="792" r:id="rId173"/>
    <p:sldId id="793" r:id="rId174"/>
    <p:sldId id="798" r:id="rId175"/>
    <p:sldId id="799" r:id="rId176"/>
    <p:sldId id="797" r:id="rId177"/>
    <p:sldId id="834" r:id="rId178"/>
    <p:sldId id="800" r:id="rId179"/>
    <p:sldId id="801" r:id="rId180"/>
    <p:sldId id="802" r:id="rId181"/>
    <p:sldId id="692" r:id="rId182"/>
    <p:sldId id="803" r:id="rId183"/>
    <p:sldId id="804" r:id="rId184"/>
    <p:sldId id="805" r:id="rId185"/>
    <p:sldId id="806" r:id="rId186"/>
    <p:sldId id="811" r:id="rId187"/>
    <p:sldId id="807" r:id="rId188"/>
    <p:sldId id="808" r:id="rId189"/>
    <p:sldId id="809" r:id="rId190"/>
    <p:sldId id="810" r:id="rId191"/>
    <p:sldId id="741" r:id="rId192"/>
    <p:sldId id="822" r:id="rId193"/>
    <p:sldId id="880" r:id="rId194"/>
    <p:sldId id="826" r:id="rId195"/>
    <p:sldId id="824" r:id="rId196"/>
    <p:sldId id="827" r:id="rId197"/>
    <p:sldId id="823" r:id="rId198"/>
    <p:sldId id="829" r:id="rId199"/>
    <p:sldId id="833" r:id="rId200"/>
    <p:sldId id="828" r:id="rId201"/>
    <p:sldId id="830" r:id="rId202"/>
    <p:sldId id="832" r:id="rId203"/>
    <p:sldId id="831" r:id="rId204"/>
    <p:sldId id="742" r:id="rId205"/>
    <p:sldId id="815" r:id="rId206"/>
    <p:sldId id="844" r:id="rId207"/>
    <p:sldId id="839" r:id="rId208"/>
    <p:sldId id="840" r:id="rId209"/>
    <p:sldId id="859" r:id="rId210"/>
    <p:sldId id="841" r:id="rId211"/>
    <p:sldId id="856" r:id="rId212"/>
    <p:sldId id="860" r:id="rId213"/>
    <p:sldId id="861" r:id="rId214"/>
    <p:sldId id="845" r:id="rId215"/>
    <p:sldId id="846" r:id="rId216"/>
    <p:sldId id="847" r:id="rId217"/>
    <p:sldId id="862" r:id="rId218"/>
    <p:sldId id="863" r:id="rId219"/>
    <p:sldId id="857" r:id="rId220"/>
    <p:sldId id="858" r:id="rId221"/>
    <p:sldId id="842" r:id="rId222"/>
    <p:sldId id="843" r:id="rId223"/>
    <p:sldId id="848" r:id="rId224"/>
    <p:sldId id="849" r:id="rId225"/>
    <p:sldId id="850" r:id="rId226"/>
    <p:sldId id="851" r:id="rId227"/>
    <p:sldId id="852" r:id="rId228"/>
    <p:sldId id="853" r:id="rId229"/>
    <p:sldId id="877" r:id="rId230"/>
    <p:sldId id="855" r:id="rId231"/>
    <p:sldId id="854" r:id="rId232"/>
    <p:sldId id="864" r:id="rId233"/>
    <p:sldId id="865" r:id="rId234"/>
    <p:sldId id="866" r:id="rId235"/>
    <p:sldId id="867" r:id="rId236"/>
    <p:sldId id="868" r:id="rId237"/>
    <p:sldId id="869" r:id="rId238"/>
    <p:sldId id="870" r:id="rId239"/>
    <p:sldId id="871" r:id="rId240"/>
    <p:sldId id="872" r:id="rId241"/>
    <p:sldId id="873" r:id="rId242"/>
    <p:sldId id="874" r:id="rId243"/>
    <p:sldId id="875" r:id="rId244"/>
    <p:sldId id="876" r:id="rId245"/>
    <p:sldId id="567" r:id="rId246"/>
    <p:sldId id="812" r:id="rId247"/>
    <p:sldId id="813" r:id="rId248"/>
    <p:sldId id="814" r:id="rId24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sson 1 - WebAPI" id="{3AB53E87-4230-4562-BF4A-E81EC9FE1680}">
          <p14:sldIdLst>
            <p14:sldId id="564"/>
            <p14:sldId id="743"/>
            <p14:sldId id="744"/>
            <p14:sldId id="745"/>
            <p14:sldId id="746"/>
            <p14:sldId id="753"/>
            <p14:sldId id="750"/>
            <p14:sldId id="751"/>
            <p14:sldId id="755"/>
            <p14:sldId id="747"/>
            <p14:sldId id="752"/>
            <p14:sldId id="816"/>
            <p14:sldId id="756"/>
            <p14:sldId id="757"/>
            <p14:sldId id="769"/>
            <p14:sldId id="770"/>
            <p14:sldId id="771"/>
            <p14:sldId id="772"/>
            <p14:sldId id="773"/>
            <p14:sldId id="774"/>
            <p14:sldId id="776"/>
            <p14:sldId id="777"/>
            <p14:sldId id="879"/>
          </p14:sldIdLst>
        </p14:section>
        <p14:section name="Lesson 2 - Database Intro" id="{09371889-A23E-4689-BCCF-4ECDEDC5A957}">
          <p14:sldIdLst>
            <p14:sldId id="749"/>
            <p14:sldId id="779"/>
            <p14:sldId id="780"/>
            <p14:sldId id="781"/>
            <p14:sldId id="782"/>
            <p14:sldId id="607"/>
            <p14:sldId id="608"/>
            <p14:sldId id="609"/>
            <p14:sldId id="622"/>
            <p14:sldId id="623"/>
            <p14:sldId id="625"/>
            <p14:sldId id="626"/>
            <p14:sldId id="610"/>
            <p14:sldId id="611"/>
            <p14:sldId id="612"/>
            <p14:sldId id="613"/>
            <p14:sldId id="615"/>
            <p14:sldId id="616"/>
            <p14:sldId id="624"/>
            <p14:sldId id="619"/>
            <p14:sldId id="620"/>
            <p14:sldId id="621"/>
            <p14:sldId id="655"/>
          </p14:sldIdLst>
        </p14:section>
        <p14:section name="Lesson 3 - Advanced Queries" id="{7FA624AF-AA60-4CFA-848F-02609FB1552A}">
          <p14:sldIdLst>
            <p14:sldId id="697"/>
            <p14:sldId id="698"/>
            <p14:sldId id="699"/>
            <p14:sldId id="700"/>
            <p14:sldId id="783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882"/>
            <p14:sldId id="714"/>
            <p14:sldId id="715"/>
            <p14:sldId id="716"/>
            <p14:sldId id="717"/>
          </p14:sldIdLst>
        </p14:section>
        <p14:section name="Lesson 4 - Tables, Views and Indexes" id="{D99AD758-B3C3-43BD-971C-5EA8C4AF0304}">
          <p14:sldIdLst>
            <p14:sldId id="718"/>
            <p14:sldId id="719"/>
            <p14:sldId id="720"/>
            <p14:sldId id="721"/>
            <p14:sldId id="722"/>
            <p14:sldId id="723"/>
            <p14:sldId id="835"/>
            <p14:sldId id="836"/>
            <p14:sldId id="837"/>
            <p14:sldId id="838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881"/>
            <p14:sldId id="738"/>
          </p14:sldIdLst>
        </p14:section>
        <p14:section name="Lesson 5 - .NET and Database" id="{35161BF1-F7B2-4A2B-9CB6-25FCD74AAFD0}">
          <p14:sldIdLst>
            <p14:sldId id="739"/>
            <p14:sldId id="885"/>
            <p14:sldId id="886"/>
            <p14:sldId id="887"/>
            <p14:sldId id="758"/>
            <p14:sldId id="765"/>
            <p14:sldId id="766"/>
            <p14:sldId id="767"/>
            <p14:sldId id="768"/>
            <p14:sldId id="759"/>
            <p14:sldId id="760"/>
            <p14:sldId id="761"/>
            <p14:sldId id="762"/>
            <p14:sldId id="763"/>
            <p14:sldId id="764"/>
          </p14:sldIdLst>
        </p14:section>
        <p14:section name="Lesson 6 - HTML" id="{86C58E96-D787-4946-BBE8-23AF020733BD}">
          <p14:sldIdLst>
            <p14:sldId id="740"/>
            <p14:sldId id="821"/>
            <p14:sldId id="820"/>
            <p14:sldId id="819"/>
            <p14:sldId id="818"/>
            <p14:sldId id="569"/>
            <p14:sldId id="568"/>
            <p14:sldId id="571"/>
            <p14:sldId id="570"/>
            <p14:sldId id="589"/>
            <p14:sldId id="588"/>
            <p14:sldId id="591"/>
            <p14:sldId id="592"/>
            <p14:sldId id="584"/>
            <p14:sldId id="585"/>
            <p14:sldId id="586"/>
            <p14:sldId id="594"/>
            <p14:sldId id="883"/>
            <p14:sldId id="572"/>
            <p14:sldId id="574"/>
            <p14:sldId id="575"/>
            <p14:sldId id="580"/>
            <p14:sldId id="578"/>
            <p14:sldId id="577"/>
            <p14:sldId id="579"/>
            <p14:sldId id="590"/>
            <p14:sldId id="593"/>
          </p14:sldIdLst>
        </p14:section>
        <p14:section name="Lesson 7 - Bootstrap Framework" id="{524E2583-36CF-4FFA-B70D-44E6A2B3B9FF}">
          <p14:sldIdLst>
            <p14:sldId id="576"/>
            <p14:sldId id="649"/>
            <p14:sldId id="650"/>
            <p14:sldId id="581"/>
            <p14:sldId id="582"/>
            <p14:sldId id="596"/>
            <p14:sldId id="606"/>
            <p14:sldId id="791"/>
            <p14:sldId id="583"/>
            <p14:sldId id="598"/>
            <p14:sldId id="595"/>
            <p14:sldId id="597"/>
            <p14:sldId id="599"/>
            <p14:sldId id="602"/>
            <p14:sldId id="603"/>
            <p14:sldId id="587"/>
            <p14:sldId id="600"/>
            <p14:sldId id="601"/>
            <p14:sldId id="604"/>
            <p14:sldId id="605"/>
          </p14:sldIdLst>
        </p14:section>
        <p14:section name="Lesson 8 - Javascript" id="{F6D30240-48FA-46EF-A1B4-F0C6D55752DC}">
          <p14:sldIdLst>
            <p14:sldId id="688"/>
            <p14:sldId id="693"/>
            <p14:sldId id="694"/>
            <p14:sldId id="695"/>
            <p14:sldId id="696"/>
            <p14:sldId id="784"/>
            <p14:sldId id="787"/>
            <p14:sldId id="788"/>
            <p14:sldId id="789"/>
            <p14:sldId id="785"/>
            <p14:sldId id="786"/>
            <p14:sldId id="794"/>
            <p14:sldId id="795"/>
            <p14:sldId id="796"/>
            <p14:sldId id="792"/>
            <p14:sldId id="793"/>
            <p14:sldId id="798"/>
            <p14:sldId id="799"/>
            <p14:sldId id="797"/>
            <p14:sldId id="834"/>
            <p14:sldId id="800"/>
            <p14:sldId id="801"/>
            <p14:sldId id="802"/>
          </p14:sldIdLst>
        </p14:section>
        <p14:section name="Lesson 9 - Web Applications" id="{6F1A939B-61F6-44FA-BB16-E059E742E975}">
          <p14:sldIdLst>
            <p14:sldId id="692"/>
            <p14:sldId id="803"/>
            <p14:sldId id="804"/>
            <p14:sldId id="805"/>
            <p14:sldId id="806"/>
            <p14:sldId id="811"/>
            <p14:sldId id="807"/>
            <p14:sldId id="808"/>
            <p14:sldId id="809"/>
            <p14:sldId id="810"/>
          </p14:sldIdLst>
        </p14:section>
        <p14:section name="Lesson 10 - Web Application" id="{A60B4D2D-6268-4812-9750-245583F128E2}">
          <p14:sldIdLst>
            <p14:sldId id="741"/>
            <p14:sldId id="822"/>
            <p14:sldId id="880"/>
            <p14:sldId id="826"/>
            <p14:sldId id="824"/>
            <p14:sldId id="827"/>
            <p14:sldId id="823"/>
            <p14:sldId id="829"/>
            <p14:sldId id="833"/>
            <p14:sldId id="828"/>
            <p14:sldId id="830"/>
            <p14:sldId id="832"/>
            <p14:sldId id="831"/>
          </p14:sldIdLst>
        </p14:section>
        <p14:section name="Lesson 11 - Web Applications" id="{00EA7C9C-ED9E-46FE-A835-BA85ADBA614F}">
          <p14:sldIdLst>
            <p14:sldId id="742"/>
            <p14:sldId id="815"/>
          </p14:sldIdLst>
        </p14:section>
        <p14:section name="101 Review" id="{AD45FEB7-C10A-4C26-AE9B-A6A25CCF5CFD}">
          <p14:sldIdLst>
            <p14:sldId id="844"/>
            <p14:sldId id="839"/>
            <p14:sldId id="840"/>
            <p14:sldId id="859"/>
            <p14:sldId id="841"/>
            <p14:sldId id="856"/>
            <p14:sldId id="860"/>
            <p14:sldId id="861"/>
            <p14:sldId id="845"/>
            <p14:sldId id="846"/>
            <p14:sldId id="847"/>
            <p14:sldId id="862"/>
            <p14:sldId id="863"/>
            <p14:sldId id="857"/>
            <p14:sldId id="858"/>
            <p14:sldId id="842"/>
            <p14:sldId id="843"/>
            <p14:sldId id="848"/>
            <p14:sldId id="849"/>
            <p14:sldId id="850"/>
            <p14:sldId id="851"/>
            <p14:sldId id="852"/>
            <p14:sldId id="853"/>
            <p14:sldId id="877"/>
            <p14:sldId id="855"/>
            <p14:sldId id="854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</p14:sldIdLst>
        </p14:section>
        <p14:section name="Extras" id="{E3C8F6F2-FFFF-498F-A19B-75C99A4D7490}">
          <p14:sldIdLst>
            <p14:sldId id="567"/>
            <p14:sldId id="812"/>
            <p14:sldId id="813"/>
            <p14:sldId id="8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FFB344"/>
    <a:srgbClr val="FF9900"/>
    <a:srgbClr val="1C203E"/>
    <a:srgbClr val="4E67C8"/>
    <a:srgbClr val="1B1F37"/>
    <a:srgbClr val="2F2F33"/>
    <a:srgbClr val="0D79CA"/>
    <a:srgbClr val="596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89095" autoAdjust="0"/>
  </p:normalViewPr>
  <p:slideViewPr>
    <p:cSldViewPr snapToGrid="0">
      <p:cViewPr varScale="1">
        <p:scale>
          <a:sx n="94" d="100"/>
          <a:sy n="94" d="100"/>
        </p:scale>
        <p:origin x="90" y="480"/>
      </p:cViewPr>
      <p:guideLst/>
    </p:cSldViewPr>
  </p:slideViewPr>
  <p:outlineViewPr>
    <p:cViewPr>
      <p:scale>
        <a:sx n="33" d="100"/>
        <a:sy n="33" d="100"/>
      </p:scale>
      <p:origin x="0" y="-622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notesMaster" Target="notesMasters/notesMaster1.xml"/><Relationship Id="rId255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D61D-0506-44BB-B5B1-EDD0BCFDE15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96673-FCF4-447E-BBEA-807C7601C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71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00D0-BE27-479C-8EEB-F8929D768315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6A308-1BBA-491F-8597-19B0F7FE4D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6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18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83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21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82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string</a:t>
            </a:r>
            <a:r>
              <a:rPr lang="en-US" baseline="0" dirty="0" smtClean="0"/>
              <a:t> 0 based indexing</a:t>
            </a:r>
          </a:p>
          <a:p>
            <a:r>
              <a:rPr lang="en-US" baseline="0" dirty="0" smtClean="0"/>
              <a:t>String methods don’t affect calling string.  Always return new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8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ways of declaring</a:t>
            </a:r>
            <a:r>
              <a:rPr lang="en-US" baseline="0" dirty="0" smtClean="0"/>
              <a:t> </a:t>
            </a:r>
            <a:r>
              <a:rPr lang="en-US" baseline="0" smtClean="0"/>
              <a:t>an array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Empty and initialize by hand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Initialize in constructor (inline)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6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Collections can be arrays and other</a:t>
            </a:r>
            <a:r>
              <a:rPr lang="en-US" baseline="0" dirty="0" smtClean="0"/>
              <a:t> types</a:t>
            </a:r>
          </a:p>
          <a:p>
            <a:r>
              <a:rPr lang="en-US" baseline="0" dirty="0" smtClean="0"/>
              <a:t>Moving is called  </a:t>
            </a:r>
            <a:r>
              <a:rPr lang="en-US" b="1" baseline="0" dirty="0" smtClean="0"/>
              <a:t>iterating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0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3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93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84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6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11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51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3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A308-1BBA-491F-8597-19B0F7FE4DCE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6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96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63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36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"</a:t>
            </a:r>
            <a:endParaRPr lang="en-US" sz="122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"</a:t>
            </a:r>
            <a:endParaRPr lang="en-US" sz="122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5102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9574115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1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2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08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10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9403742" cy="524440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7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800" b="0" cap="non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1854155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all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57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2" y="1447801"/>
            <a:ext cx="4560676" cy="48085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7319" y="1447800"/>
            <a:ext cx="4613515" cy="48085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95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414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111" y="1400440"/>
            <a:ext cx="4636050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11" y="2200275"/>
            <a:ext cx="4636051" cy="40560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7132" y="1400440"/>
            <a:ext cx="4623701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7133" y="2200275"/>
            <a:ext cx="4623701" cy="40560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18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8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746" y="606216"/>
            <a:ext cx="3909907" cy="122258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606216"/>
            <a:ext cx="5195997" cy="5413584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112" y="2057400"/>
            <a:ext cx="3909906" cy="396747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1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679572"/>
            <a:ext cx="5601749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679571"/>
            <a:ext cx="3200400" cy="576356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112" y="2514600"/>
            <a:ext cx="5593822" cy="392853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851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112" y="1447800"/>
            <a:ext cx="9403742" cy="5174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188C82-37E7-4D42-A08F-5424B84E93A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9EA1A-F524-4042-8E70-30C6A45C8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54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1.xml"/><Relationship Id="rId13" Type="http://schemas.openxmlformats.org/officeDocument/2006/relationships/slide" Target="slide206.xml"/><Relationship Id="rId3" Type="http://schemas.openxmlformats.org/officeDocument/2006/relationships/slide" Target="slide1.xml"/><Relationship Id="rId7" Type="http://schemas.openxmlformats.org/officeDocument/2006/relationships/slide" Target="slide96.xml"/><Relationship Id="rId12" Type="http://schemas.openxmlformats.org/officeDocument/2006/relationships/slide" Target="slide19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181.xml"/><Relationship Id="rId5" Type="http://schemas.openxmlformats.org/officeDocument/2006/relationships/slide" Target="slide47.xml"/><Relationship Id="rId10" Type="http://schemas.openxmlformats.org/officeDocument/2006/relationships/slide" Target="slide158.xml"/><Relationship Id="rId4" Type="http://schemas.openxmlformats.org/officeDocument/2006/relationships/slide" Target="slide24.xml"/><Relationship Id="rId9" Type="http://schemas.openxmlformats.org/officeDocument/2006/relationships/slide" Target="slide1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870285"/>
            <a:ext cx="9522570" cy="3329581"/>
          </a:xfrm>
        </p:spPr>
        <p:txBody>
          <a:bodyPr anchor="t"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sz="4400" cap="none" dirty="0" smtClean="0"/>
              <a:t/>
            </a:r>
            <a:br>
              <a:rPr lang="en-US" sz="4400" cap="none" dirty="0" smtClean="0"/>
            </a:br>
            <a:r>
              <a:rPr lang="en-US" dirty="0" smtClean="0"/>
              <a:t>Web Development</a:t>
            </a:r>
            <a:endParaRPr lang="en-US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4923" y="4199866"/>
            <a:ext cx="3424136" cy="1091981"/>
          </a:xfrm>
        </p:spPr>
        <p:txBody>
          <a:bodyPr anchor="b">
            <a:noAutofit/>
          </a:bodyPr>
          <a:lstStyle/>
          <a:p>
            <a:pPr algn="r"/>
            <a:r>
              <a:rPr lang="en-US" sz="3200" dirty="0" smtClean="0"/>
              <a:t>Jack </a:t>
            </a:r>
            <a:r>
              <a:rPr lang="en-US" sz="3200" dirty="0" err="1" smtClean="0"/>
              <a:t>CastilLO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16240" y="5431688"/>
            <a:ext cx="5922819" cy="83099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Right Click and Select </a:t>
            </a:r>
            <a:r>
              <a:rPr lang="en-US" sz="2400" dirty="0" smtClean="0"/>
              <a:t>“See </a:t>
            </a:r>
            <a:r>
              <a:rPr lang="en-US" sz="2400" dirty="0"/>
              <a:t>all Slides” to navigate to a specific </a:t>
            </a:r>
            <a:r>
              <a:rPr lang="en-US" sz="2400" dirty="0" smtClean="0"/>
              <a:t>lesson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331368"/>
            <a:ext cx="5640404" cy="24622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 smtClean="0">
                <a:hlinkClick r:id="rId3" action="ppaction://hlinksldjump"/>
              </a:rPr>
              <a:t>Lesson 1   –  WebAPI</a:t>
            </a:r>
            <a:endParaRPr lang="en-US" sz="1400" dirty="0" smtClean="0"/>
          </a:p>
          <a:p>
            <a:r>
              <a:rPr lang="en-US" sz="1400" dirty="0" smtClean="0">
                <a:hlinkClick r:id="rId4" action="ppaction://hlinksldjump"/>
              </a:rPr>
              <a:t>Lesson 2   –  Database Intro</a:t>
            </a:r>
            <a:endParaRPr lang="en-US" sz="1400" dirty="0" smtClean="0"/>
          </a:p>
          <a:p>
            <a:r>
              <a:rPr lang="en-US" sz="1400" dirty="0" smtClean="0">
                <a:hlinkClick r:id="rId5" action="ppaction://hlinksldjump"/>
              </a:rPr>
              <a:t>Lesson 3   –  Advanced Queries</a:t>
            </a:r>
            <a:endParaRPr lang="en-US" sz="1400" dirty="0" smtClean="0"/>
          </a:p>
          <a:p>
            <a:r>
              <a:rPr lang="en-US" sz="1400" dirty="0" smtClean="0">
                <a:hlinkClick r:id="rId6" action="ppaction://hlinksldjump"/>
              </a:rPr>
              <a:t>Lesson 4   –  Tables, Views and Indexes</a:t>
            </a:r>
            <a:endParaRPr lang="en-US" sz="1400" dirty="0" smtClean="0"/>
          </a:p>
          <a:p>
            <a:r>
              <a:rPr lang="en-US" sz="1400" dirty="0" smtClean="0">
                <a:hlinkClick r:id="rId7" action="ppaction://hlinksldjump"/>
              </a:rPr>
              <a:t>Lesson 5   –  .NET and Databases</a:t>
            </a:r>
            <a:endParaRPr lang="en-US" sz="1400" dirty="0"/>
          </a:p>
          <a:p>
            <a:r>
              <a:rPr lang="en-US" sz="1400" dirty="0">
                <a:hlinkClick r:id="rId8" action="ppaction://hlinksldjump"/>
              </a:rPr>
              <a:t>Lesson </a:t>
            </a:r>
            <a:r>
              <a:rPr lang="en-US" sz="1400" dirty="0" smtClean="0">
                <a:hlinkClick r:id="rId8" action="ppaction://hlinksldjump"/>
              </a:rPr>
              <a:t>6   –  HTML</a:t>
            </a:r>
            <a:endParaRPr lang="en-US" sz="1400" dirty="0"/>
          </a:p>
          <a:p>
            <a:r>
              <a:rPr lang="en-US" sz="1400" dirty="0">
                <a:hlinkClick r:id="rId9" action="ppaction://hlinksldjump"/>
              </a:rPr>
              <a:t>Lesson </a:t>
            </a:r>
            <a:r>
              <a:rPr lang="en-US" sz="1400" dirty="0" smtClean="0">
                <a:hlinkClick r:id="rId9" action="ppaction://hlinksldjump"/>
              </a:rPr>
              <a:t>7   –  Bootstrap</a:t>
            </a:r>
            <a:endParaRPr lang="en-US" sz="1400" dirty="0"/>
          </a:p>
          <a:p>
            <a:r>
              <a:rPr lang="en-US" sz="1400" dirty="0">
                <a:hlinkClick r:id="rId10" action="ppaction://hlinksldjump"/>
              </a:rPr>
              <a:t>Lesson </a:t>
            </a:r>
            <a:r>
              <a:rPr lang="en-US" sz="1400" dirty="0" smtClean="0">
                <a:hlinkClick r:id="rId10" action="ppaction://hlinksldjump"/>
              </a:rPr>
              <a:t>8   –  JavaScript</a:t>
            </a:r>
            <a:endParaRPr lang="en-US" sz="1400" dirty="0" smtClean="0"/>
          </a:p>
          <a:p>
            <a:r>
              <a:rPr lang="en-US" sz="1400" dirty="0">
                <a:hlinkClick r:id="rId11" action="ppaction://hlinksldjump"/>
              </a:rPr>
              <a:t>Lesson </a:t>
            </a:r>
            <a:r>
              <a:rPr lang="en-US" sz="1400" dirty="0" smtClean="0">
                <a:hlinkClick r:id="rId11" action="ppaction://hlinksldjump"/>
              </a:rPr>
              <a:t>9   –  Web Applications</a:t>
            </a:r>
            <a:endParaRPr lang="en-US" sz="1400" dirty="0" smtClean="0"/>
          </a:p>
          <a:p>
            <a:r>
              <a:rPr lang="en-US" sz="1400" dirty="0" smtClean="0">
                <a:hlinkClick r:id="rId12" action="ppaction://hlinksldjump"/>
              </a:rPr>
              <a:t>Lesson 10 –  Web Applications</a:t>
            </a:r>
            <a:endParaRPr lang="en-US" sz="1400" dirty="0" smtClean="0"/>
          </a:p>
          <a:p>
            <a:r>
              <a:rPr lang="en-US" sz="1400" dirty="0" smtClean="0">
                <a:hlinkClick r:id="rId13" action="ppaction://hlinksldjump"/>
              </a:rPr>
              <a:t>101 Review</a:t>
            </a:r>
            <a:endParaRPr lang="en-US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22949" y="73878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v1.5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and </a:t>
            </a:r>
            <a:r>
              <a:rPr lang="en-US" dirty="0" err="1" smtClean="0"/>
              <a:t>C.R.A.P.e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9906275" cy="5244402"/>
          </a:xfrm>
        </p:spPr>
        <p:txBody>
          <a:bodyPr/>
          <a:lstStyle/>
          <a:p>
            <a:r>
              <a:rPr lang="en-US" dirty="0" err="1"/>
              <a:t>C.R.A.P.e</a:t>
            </a:r>
            <a:r>
              <a:rPr lang="en-US" dirty="0"/>
              <a:t>. has support </a:t>
            </a:r>
            <a:r>
              <a:rPr lang="en-US" dirty="0" smtClean="0"/>
              <a:t>for executing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</a:t>
            </a:r>
            <a:r>
              <a:rPr lang="en-US" dirty="0" smtClean="0"/>
              <a:t> requests</a:t>
            </a:r>
          </a:p>
          <a:p>
            <a:r>
              <a:rPr lang="en-US" dirty="0" smtClean="0"/>
              <a:t>Web Console allows you to make requests and see the results and headers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</a:t>
            </a:r>
            <a:r>
              <a:rPr lang="en-US" dirty="0" smtClean="0"/>
              <a:t> Verb, Content Type, Accept and POST content can all be 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9" y="4133153"/>
            <a:ext cx="11974304" cy="263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Databases in 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164177" cy="52444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using </a:t>
            </a:r>
            <a:r>
              <a:rPr lang="en-US" dirty="0" err="1" smtClean="0">
                <a:latin typeface="Consolas" panose="020B0609020204030204" pitchFamily="49" charset="0"/>
              </a:rPr>
              <a:t>System.Data.SQLite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SQLiteConnection</a:t>
            </a:r>
            <a:r>
              <a:rPr lang="en-US" dirty="0" smtClean="0"/>
              <a:t>	  Manages the DB Connection</a:t>
            </a:r>
          </a:p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SQLiteCommand</a:t>
            </a:r>
            <a:r>
              <a:rPr lang="en-US" dirty="0" smtClean="0"/>
              <a:t>		  Executes the command</a:t>
            </a:r>
          </a:p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SQLiteDataReader</a:t>
            </a:r>
            <a:r>
              <a:rPr lang="en-US" dirty="0" smtClean="0"/>
              <a:t>	  Reads each result of the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SQLiteConnection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856528" cy="5244402"/>
          </a:xfrm>
        </p:spPr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SQLiteConnection</a:t>
            </a:r>
            <a:r>
              <a:rPr lang="en-US" dirty="0" smtClean="0"/>
              <a:t> must be created in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using</a:t>
            </a:r>
            <a:r>
              <a:rPr lang="en-US" dirty="0" smtClean="0"/>
              <a:t> block</a:t>
            </a:r>
          </a:p>
          <a:p>
            <a:r>
              <a:rPr lang="en-US" dirty="0" smtClean="0"/>
              <a:t>The string passed into the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SQLiteConnection</a:t>
            </a:r>
            <a:r>
              <a:rPr lang="en-US" dirty="0" smtClean="0"/>
              <a:t> defines where the SQLite database file resides</a:t>
            </a:r>
          </a:p>
          <a:p>
            <a:r>
              <a:rPr lang="en-US" dirty="0" smtClean="0"/>
              <a:t>We will always just use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app.db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  <a:p>
            <a:r>
              <a:rPr lang="en-US" dirty="0" smtClean="0"/>
              <a:t>Call 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SQLiteConnection.Open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</a:t>
            </a:r>
            <a:r>
              <a:rPr lang="en-US" dirty="0" smtClean="0"/>
              <a:t>before doing anything else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6" y="4332718"/>
            <a:ext cx="92202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92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SQLiteCommand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545888" cy="524440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SQLiteCommand</a:t>
            </a:r>
            <a:r>
              <a:rPr lang="en-US" dirty="0" smtClean="0"/>
              <a:t> </a:t>
            </a:r>
            <a:r>
              <a:rPr lang="en-US" dirty="0"/>
              <a:t>must be created in a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using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SQLiteCommand</a:t>
            </a:r>
            <a:r>
              <a:rPr lang="en-US" dirty="0" smtClean="0"/>
              <a:t> takes two arguments</a:t>
            </a:r>
          </a:p>
          <a:p>
            <a:pPr lvl="1"/>
            <a:r>
              <a:rPr lang="en-US" dirty="0" smtClean="0"/>
              <a:t>A SQL Command string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SQLiteConnection</a:t>
            </a:r>
            <a:r>
              <a:rPr lang="en-US" dirty="0" smtClean="0"/>
              <a:t> to use with the command</a:t>
            </a:r>
          </a:p>
          <a:p>
            <a:r>
              <a:rPr lang="en-US" dirty="0" smtClean="0"/>
              <a:t>Parameters can be added to the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SQLiteCommand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4428929"/>
            <a:ext cx="11287125" cy="1733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SQLiteCommand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335092" cy="5244402"/>
          </a:xfrm>
        </p:spPr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ExecuteReader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using(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SQLiteDataReader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rdr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latin typeface="Consolas" panose="020B0609020204030204" pitchFamily="49" charset="0"/>
              </a:rPr>
              <a:t>cmd.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ExecuteReader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ExecuteScalar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obj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latin typeface="Consolas" panose="020B0609020204030204" pitchFamily="49" charset="0"/>
              </a:rPr>
              <a:t>cmd.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ExecuteScalar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ExecuteNonQuery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numRowsAffected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latin typeface="Consolas" panose="020B0609020204030204" pitchFamily="49" charset="0"/>
              </a:rPr>
              <a:t>cmd.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ExecuteNonQuery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SQLiteDataReader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545889" cy="5244402"/>
          </a:xfrm>
        </p:spPr>
        <p:txBody>
          <a:bodyPr/>
          <a:lstStyle/>
          <a:p>
            <a:r>
              <a:rPr lang="en-US" dirty="0"/>
              <a:t>Used to read </a:t>
            </a:r>
            <a:r>
              <a:rPr lang="en-US" dirty="0" smtClean="0"/>
              <a:t>multiple rows from a database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SQLiteDataReader</a:t>
            </a:r>
            <a:r>
              <a:rPr lang="en-US" dirty="0" smtClean="0"/>
              <a:t> must be created in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using</a:t>
            </a:r>
            <a:r>
              <a:rPr lang="en-US" dirty="0" smtClean="0"/>
              <a:t> block</a:t>
            </a:r>
          </a:p>
          <a:p>
            <a:r>
              <a:rPr lang="en-US" dirty="0" smtClean="0"/>
              <a:t>Almost always created with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SQLiteCommand.ExecuteReader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</a:p>
          <a:p>
            <a:r>
              <a:rPr lang="en-US" dirty="0" smtClean="0"/>
              <a:t>Call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SQLiteDataReader.Read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dirty="0" smtClean="0"/>
              <a:t> in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</a:t>
            </a:r>
            <a:r>
              <a:rPr lang="en-US" dirty="0" smtClean="0"/>
              <a:t> loop to iterate through each row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65" y="3903735"/>
            <a:ext cx="7388420" cy="2788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90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2119" b="1990"/>
          <a:stretch/>
        </p:blipFill>
        <p:spPr>
          <a:xfrm>
            <a:off x="364887" y="1358781"/>
            <a:ext cx="11410950" cy="5443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/>
          <p:cNvSpPr/>
          <p:nvPr/>
        </p:nvSpPr>
        <p:spPr>
          <a:xfrm>
            <a:off x="8203962" y="1692102"/>
            <a:ext cx="1931350" cy="401653"/>
          </a:xfrm>
          <a:prstGeom prst="wedgeRectCallout">
            <a:avLst>
              <a:gd name="adj1" fmla="val -66850"/>
              <a:gd name="adj2" fmla="val 119947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DB filename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Database in .NET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46210" y="2805727"/>
            <a:ext cx="5303615" cy="44454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6209" y="3259985"/>
            <a:ext cx="10624797" cy="32856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46208" y="3574231"/>
            <a:ext cx="10624797" cy="63329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7426" y="5489749"/>
            <a:ext cx="10624797" cy="63329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53457" y="4186654"/>
            <a:ext cx="8573938" cy="143059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6720422" y="3574231"/>
            <a:ext cx="3414222" cy="722461"/>
          </a:xfrm>
          <a:prstGeom prst="wedgeRectCallout">
            <a:avLst>
              <a:gd name="adj1" fmla="val -73897"/>
              <a:gd name="adj2" fmla="val -3486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ExecuteReader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sz="2000" dirty="0" smtClean="0"/>
              <a:t> creates a new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SQLiteDataReader</a:t>
            </a:r>
            <a:endParaRPr lang="en-US" sz="2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1094" y="2351469"/>
            <a:ext cx="8853912" cy="63436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3542232" y="2724790"/>
            <a:ext cx="3556474" cy="401653"/>
          </a:xfrm>
          <a:prstGeom prst="wedgeRectCallout">
            <a:avLst>
              <a:gd name="adj1" fmla="val -72634"/>
              <a:gd name="adj2" fmla="val 5399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Always call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conn.Open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endParaRPr lang="en-US" sz="2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1094" y="6123045"/>
            <a:ext cx="8853912" cy="30875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3542232" y="5403359"/>
            <a:ext cx="4336990" cy="653219"/>
          </a:xfrm>
          <a:prstGeom prst="wedgeRectCallout">
            <a:avLst>
              <a:gd name="adj1" fmla="val -57167"/>
              <a:gd name="adj2" fmla="val -9922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SQLiteDataReader</a:t>
            </a:r>
            <a:r>
              <a:rPr lang="en-US" sz="2000" dirty="0" smtClean="0"/>
              <a:t> acts like a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Dictionary&lt;string, object&gt;</a:t>
            </a:r>
            <a:endParaRPr lang="en-US" sz="2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4218775" y="4402293"/>
            <a:ext cx="4062100" cy="401653"/>
          </a:xfrm>
          <a:prstGeom prst="wedgeRectCallout">
            <a:avLst>
              <a:gd name="adj1" fmla="val -63167"/>
              <a:gd name="adj2" fmla="val -5452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dr.Read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 smtClean="0"/>
              <a:t>reads the next row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8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8" grpId="0" animBg="1"/>
      <p:bldP spid="18" grpId="0" animBg="1"/>
      <p:bldP spid="7" grpId="0" animBg="1"/>
      <p:bldP spid="19" grpId="0" animBg="1"/>
      <p:bldP spid="10" grpId="0" animBg="1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a Single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018351" cy="524440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SQLiteCommand.ExecuteScalar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</a:t>
            </a:r>
            <a:r>
              <a:rPr lang="en-US" dirty="0" smtClean="0"/>
              <a:t>returns a single value</a:t>
            </a:r>
          </a:p>
          <a:p>
            <a:r>
              <a:rPr lang="en-US" dirty="0" smtClean="0"/>
              <a:t>When just need one column from one record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ExecuteScalar</a:t>
            </a:r>
            <a:r>
              <a:rPr lang="en-US" dirty="0" smtClean="0"/>
              <a:t> is easiest</a:t>
            </a:r>
          </a:p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ExecuteScalar</a:t>
            </a:r>
            <a:r>
              <a:rPr lang="en-US" dirty="0" smtClean="0"/>
              <a:t> returns an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540000"/>
            <a:ext cx="9429750" cy="3248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/>
          <p:cNvSpPr/>
          <p:nvPr/>
        </p:nvSpPr>
        <p:spPr>
          <a:xfrm>
            <a:off x="7289561" y="2731477"/>
            <a:ext cx="4374901" cy="1338524"/>
          </a:xfrm>
          <a:prstGeom prst="wedgeRectCallout">
            <a:avLst>
              <a:gd name="adj1" fmla="val -72953"/>
              <a:gd name="adj2" fmla="val 10127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Use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</a:t>
            </a:r>
            <a:r>
              <a:rPr lang="en-US" sz="2400" dirty="0" smtClean="0"/>
              <a:t> for a multi-line string.  This will make you SQL code more easily readable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580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and Updating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1" y="1444128"/>
            <a:ext cx="11296650" cy="5267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/>
          <p:cNvSpPr/>
          <p:nvPr/>
        </p:nvSpPr>
        <p:spPr>
          <a:xfrm>
            <a:off x="9468740" y="3170525"/>
            <a:ext cx="2221907" cy="401653"/>
          </a:xfrm>
          <a:prstGeom prst="wedgeRectCallout">
            <a:avLst>
              <a:gd name="adj1" fmla="val -43004"/>
              <a:gd name="adj2" fmla="val 113564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SQL Parameter</a:t>
            </a:r>
            <a:endParaRPr lang="en-US" sz="2000" dirty="0"/>
          </a:p>
        </p:txBody>
      </p:sp>
      <p:sp>
        <p:nvSpPr>
          <p:cNvPr id="6" name="Rectangular Callout 5"/>
          <p:cNvSpPr/>
          <p:nvPr/>
        </p:nvSpPr>
        <p:spPr>
          <a:xfrm>
            <a:off x="3339982" y="3828516"/>
            <a:ext cx="2753170" cy="682275"/>
          </a:xfrm>
          <a:prstGeom prst="wedgeRectCallout">
            <a:avLst>
              <a:gd name="adj1" fmla="val -35633"/>
              <a:gd name="adj2" fmla="val 91018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Add Parameters to the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SQLiteCommand</a:t>
            </a:r>
            <a:endParaRPr lang="en-US" sz="2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732662" y="6080453"/>
            <a:ext cx="3778665" cy="673730"/>
          </a:xfrm>
          <a:prstGeom prst="wedgeRectCallout">
            <a:avLst>
              <a:gd name="adj1" fmla="val -46170"/>
              <a:gd name="adj2" fmla="val -117291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Use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ExecuteNonQuery</a:t>
            </a:r>
            <a:r>
              <a:rPr lang="en-US" sz="2000" dirty="0" smtClean="0"/>
              <a:t> for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endParaRPr lang="en-US" sz="2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79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429238" cy="5244402"/>
          </a:xfrm>
        </p:spPr>
        <p:txBody>
          <a:bodyPr/>
          <a:lstStyle/>
          <a:p>
            <a:r>
              <a:rPr lang="en-US" dirty="0" smtClean="0"/>
              <a:t>Parameters sanitize the data coming into SQL</a:t>
            </a:r>
          </a:p>
          <a:p>
            <a:endParaRPr lang="en-US" dirty="0" smtClean="0"/>
          </a:p>
          <a:p>
            <a:r>
              <a:rPr lang="en-US" dirty="0" smtClean="0"/>
              <a:t>If incoming data is not sanitized SQL Injections can occur</a:t>
            </a:r>
          </a:p>
          <a:p>
            <a:endParaRPr lang="en-US" dirty="0" smtClean="0"/>
          </a:p>
          <a:p>
            <a:r>
              <a:rPr lang="en-US" dirty="0" smtClean="0"/>
              <a:t>Before parameter use was common, SQL Injection attacks were widely seen on the Internet</a:t>
            </a:r>
          </a:p>
          <a:p>
            <a:endParaRPr lang="en-US" dirty="0" smtClean="0"/>
          </a:p>
          <a:p>
            <a:r>
              <a:rPr lang="en-US" dirty="0" smtClean="0"/>
              <a:t>All kinds of nasty stuff can happen when input is not checked before getting sent to SQL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7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961" y="4792842"/>
            <a:ext cx="12030075" cy="815608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300" dirty="0">
                <a:latin typeface="Consolas" panose="020B0609020204030204" pitchFamily="49" charset="0"/>
              </a:rPr>
              <a:t>http://</a:t>
            </a:r>
            <a:r>
              <a:rPr lang="en-US" sz="2300" dirty="0" smtClean="0">
                <a:latin typeface="Consolas" panose="020B0609020204030204" pitchFamily="49" charset="0"/>
              </a:rPr>
              <a:t>localhost:12345/lesson5/updateWithInjection?employeeID=5</a:t>
            </a:r>
            <a:br>
              <a:rPr lang="en-US" sz="2300" dirty="0" smtClean="0">
                <a:latin typeface="Consolas" panose="020B0609020204030204" pitchFamily="49" charset="0"/>
              </a:rPr>
            </a:br>
            <a:r>
              <a:rPr lang="en-US" sz="2300" dirty="0" smtClean="0">
                <a:latin typeface="Consolas" panose="020B0609020204030204" pitchFamily="49" charset="0"/>
              </a:rPr>
              <a:t>&amp;</a:t>
            </a:r>
            <a:r>
              <a:rPr lang="en-US" sz="2300" dirty="0" err="1" smtClean="0">
                <a:latin typeface="Consolas" panose="020B0609020204030204" pitchFamily="49" charset="0"/>
              </a:rPr>
              <a:t>newName</a:t>
            </a:r>
            <a:r>
              <a:rPr lang="en-US" sz="2300" dirty="0"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';</a:t>
            </a:r>
            <a:r>
              <a:rPr lang="en-US" sz="2300" dirty="0">
                <a:latin typeface="Consolas" panose="020B0609020204030204" pitchFamily="49" charset="0"/>
              </a:rPr>
              <a:t> UPDATE Employees SET Title = </a:t>
            </a:r>
            <a:r>
              <a:rPr lang="en-US" sz="2300" dirty="0" smtClean="0">
                <a:latin typeface="Consolas" panose="020B0609020204030204" pitchFamily="49" charset="0"/>
              </a:rPr>
              <a:t>'Dumbass</a:t>
            </a:r>
            <a:r>
              <a:rPr lang="en-US" sz="2300" dirty="0">
                <a:latin typeface="Consolas" panose="020B0609020204030204" pitchFamily="49" charset="0"/>
              </a:rPr>
              <a:t>' WHERE </a:t>
            </a:r>
            <a:r>
              <a:rPr lang="en-US" sz="2300" dirty="0" err="1">
                <a:latin typeface="Consolas" panose="020B0609020204030204" pitchFamily="49" charset="0"/>
              </a:rPr>
              <a:t>employeeID</a:t>
            </a:r>
            <a:r>
              <a:rPr lang="en-US" sz="2300" dirty="0">
                <a:latin typeface="Consolas" panose="020B0609020204030204" pitchFamily="49" charset="0"/>
              </a:rPr>
              <a:t> = 11;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60" y="5782729"/>
            <a:ext cx="12030075" cy="83099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UPDATE Employees SET </a:t>
            </a:r>
            <a:r>
              <a:rPr lang="en-US" sz="2400" dirty="0" err="1" smtClean="0">
                <a:latin typeface="Consolas" panose="020B0609020204030204" pitchFamily="49" charset="0"/>
              </a:rPr>
              <a:t>LastName</a:t>
            </a:r>
            <a:r>
              <a:rPr lang="en-US" sz="2400" dirty="0" smtClean="0">
                <a:latin typeface="Consolas" panose="020B0609020204030204" pitchFamily="49" charset="0"/>
              </a:rPr>
              <a:t> = '</a:t>
            </a:r>
            <a:r>
              <a:rPr lang="en-US" sz="2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UPDATE Employees SET Title = 'Dumbass' WHERE </a:t>
            </a:r>
            <a:r>
              <a:rPr lang="en-US" sz="2400" dirty="0" err="1" smtClean="0">
                <a:latin typeface="Consolas" panose="020B0609020204030204" pitchFamily="49" charset="0"/>
              </a:rPr>
              <a:t>employeeID</a:t>
            </a:r>
            <a:r>
              <a:rPr lang="en-US" sz="2400" dirty="0" smtClean="0">
                <a:latin typeface="Consolas" panose="020B0609020204030204" pitchFamily="49" charset="0"/>
              </a:rPr>
              <a:t> = 11;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" y="91021"/>
            <a:ext cx="12039600" cy="4505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691215" y="285445"/>
            <a:ext cx="4076343" cy="267765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Anyone want to guess what would have happened if I had run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TABLE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/>
              <a:t>instead of 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sz="2400" dirty="0" smtClean="0"/>
              <a:t>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</a:t>
            </a:r>
            <a:r>
              <a:rPr lang="en-US" sz="2400" b="1" dirty="0" smtClean="0"/>
              <a:t>NOT</a:t>
            </a:r>
            <a:r>
              <a:rPr lang="en-US" sz="2400" dirty="0" smtClean="0"/>
              <a:t> DO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</a:t>
            </a:r>
            <a:r>
              <a:rPr lang="en-US" sz="2400" dirty="0" smtClean="0"/>
              <a:t> LIKE THIS!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675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0" y="2188711"/>
            <a:ext cx="4398595" cy="3195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8337"/>
          <a:stretch/>
        </p:blipFill>
        <p:spPr>
          <a:xfrm>
            <a:off x="2470759" y="4649312"/>
            <a:ext cx="9581282" cy="213680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0" y="154711"/>
            <a:ext cx="11791950" cy="19526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1418" y="1751888"/>
            <a:ext cx="11727237" cy="230736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3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545889" cy="52444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Create </a:t>
            </a:r>
            <a:r>
              <a:rPr lang="en-US" dirty="0" err="1" smtClean="0"/>
              <a:t>WebAPIs</a:t>
            </a:r>
            <a:r>
              <a:rPr lang="en-US" dirty="0" smtClean="0"/>
              <a:t> that perform the following database operations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 employee to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Employees</a:t>
            </a:r>
            <a:r>
              <a:rPr lang="en-US" dirty="0" smtClean="0"/>
              <a:t> table by passing Query String parameters for First Name, Last Name, Title and </a:t>
            </a:r>
            <a:r>
              <a:rPr lang="en-US" dirty="0" err="1" smtClean="0"/>
              <a:t>BirthDate</a:t>
            </a:r>
            <a:endParaRPr lang="en-US" dirty="0" smtClean="0"/>
          </a:p>
          <a:p>
            <a:r>
              <a:rPr lang="en-US" dirty="0" smtClean="0"/>
              <a:t>Retrieve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/>
              <a:t>of the top 5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OrderID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Set an employee’s Title in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Employees</a:t>
            </a:r>
            <a:r>
              <a:rPr lang="en-US" dirty="0" smtClean="0"/>
              <a:t> by passing</a:t>
            </a:r>
          </a:p>
          <a:p>
            <a:pPr lvl="1"/>
            <a:r>
              <a:rPr lang="en-US" dirty="0" smtClean="0"/>
              <a:t>The new title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EmployeeID</a:t>
            </a:r>
            <a:r>
              <a:rPr lang="en-US" dirty="0" smtClean="0"/>
              <a:t> to update</a:t>
            </a:r>
          </a:p>
          <a:p>
            <a:r>
              <a:rPr lang="en-US" dirty="0" smtClean="0"/>
              <a:t>Delete an Employee by passing the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EmployeeID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53974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HTML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175739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07038"/>
            <a:ext cx="10906125" cy="6038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086" y="4408715"/>
            <a:ext cx="3080656" cy="1926772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Add an employee to the </a:t>
            </a:r>
            <a:r>
              <a:rPr lang="en-US" dirty="0" err="1" smtClean="0">
                <a:latin typeface="Consolas" panose="020B0609020204030204" pitchFamily="49" charset="0"/>
              </a:rPr>
              <a:t>EmployeesTest</a:t>
            </a:r>
            <a:r>
              <a:rPr lang="en-US" dirty="0" smtClean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5141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4372" y="1407328"/>
            <a:ext cx="2695410" cy="315434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Retrieve a </a:t>
            </a:r>
            <a:r>
              <a:rPr lang="en-US" dirty="0" smtClean="0">
                <a:latin typeface="Consolas" panose="020B0609020204030204" pitchFamily="49" charset="0"/>
              </a:rPr>
              <a:t>List&lt;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  <a:r>
              <a:rPr lang="en-US" dirty="0" smtClean="0"/>
              <a:t> of the top 5 </a:t>
            </a:r>
            <a:r>
              <a:rPr lang="en-US" dirty="0" err="1" smtClean="0">
                <a:latin typeface="Consolas" panose="020B0609020204030204" pitchFamily="49" charset="0"/>
              </a:rPr>
              <a:t>OrderID</a:t>
            </a:r>
            <a:r>
              <a:rPr lang="en-US" dirty="0" err="1" smtClean="0"/>
              <a:t>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4022"/>
          <a:stretch/>
        </p:blipFill>
        <p:spPr>
          <a:xfrm>
            <a:off x="418542" y="1193800"/>
            <a:ext cx="8735258" cy="5297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5542" r="41928"/>
          <a:stretch/>
        </p:blipFill>
        <p:spPr>
          <a:xfrm>
            <a:off x="6217820" y="4775201"/>
            <a:ext cx="5871961" cy="19739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84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71" y="1447800"/>
            <a:ext cx="2394859" cy="52444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Set an employee’s Title in </a:t>
            </a:r>
            <a:r>
              <a:rPr lang="en-US" dirty="0" smtClean="0">
                <a:latin typeface="Consolas" panose="020B0609020204030204" pitchFamily="49" charset="0"/>
              </a:rPr>
              <a:t>Employees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/>
              <a:t>by passing</a:t>
            </a:r>
          </a:p>
          <a:p>
            <a:r>
              <a:rPr lang="en-US" sz="2400" dirty="0" smtClean="0"/>
              <a:t>The new title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>
                <a:latin typeface="Consolas" panose="020B0609020204030204" pitchFamily="49" charset="0"/>
              </a:rPr>
              <a:t>EmployeeID</a:t>
            </a:r>
            <a:r>
              <a:rPr lang="en-US" sz="2400" dirty="0" smtClean="0"/>
              <a:t> to update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30" y="1282002"/>
            <a:ext cx="9610725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5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545889" cy="52444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Delete an Employee by passing the </a:t>
            </a:r>
            <a:r>
              <a:rPr lang="en-US" dirty="0" err="1" smtClean="0">
                <a:latin typeface="Consolas" panose="020B0609020204030204" pitchFamily="49" charset="0"/>
              </a:rPr>
              <a:t>EmployeeID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415"/>
          <a:stretch/>
        </p:blipFill>
        <p:spPr>
          <a:xfrm>
            <a:off x="747033" y="2076450"/>
            <a:ext cx="9696450" cy="4618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1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HTML</a:t>
            </a:r>
            <a:r>
              <a:rPr lang="en-US" dirty="0" smtClean="0"/>
              <a:t> – The </a:t>
            </a:r>
            <a:r>
              <a:rPr lang="en-US" dirty="0"/>
              <a:t>L</a:t>
            </a:r>
            <a:r>
              <a:rPr lang="en-US" dirty="0" smtClean="0"/>
              <a:t>anguage </a:t>
            </a:r>
            <a:r>
              <a:rPr lang="en-US" dirty="0" smtClean="0"/>
              <a:t>of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0264"/>
            <a:ext cx="11220991" cy="5251938"/>
          </a:xfrm>
        </p:spPr>
        <p:txBody>
          <a:bodyPr>
            <a:normAutofit/>
          </a:bodyPr>
          <a:lstStyle/>
          <a:p>
            <a:r>
              <a:rPr lang="en-US" dirty="0" smtClean="0"/>
              <a:t>All elements on the page are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Tags</a:t>
            </a:r>
          </a:p>
          <a:p>
            <a:r>
              <a:rPr lang="en-US" dirty="0" smtClean="0"/>
              <a:t>Tags must be opened and closed</a:t>
            </a:r>
          </a:p>
          <a:p>
            <a:r>
              <a:rPr lang="en-US" dirty="0" smtClean="0"/>
              <a:t>Content of the tag goes between the open and closing tag</a:t>
            </a:r>
          </a:p>
          <a:p>
            <a:r>
              <a:rPr lang="en-US" dirty="0" smtClean="0"/>
              <a:t>Tags can have attributes that store additional information</a:t>
            </a:r>
          </a:p>
          <a:p>
            <a:r>
              <a:rPr lang="en-US" dirty="0"/>
              <a:t>Nesting / Indentation is </a:t>
            </a:r>
            <a:r>
              <a:rPr lang="en-US" b="1" dirty="0"/>
              <a:t>very</a:t>
            </a:r>
            <a:r>
              <a:rPr lang="en-US" dirty="0"/>
              <a:t> important for </a:t>
            </a:r>
            <a:r>
              <a:rPr lang="en-US" dirty="0" smtClean="0"/>
              <a:t>readability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&lt;tag attribute="value" attribute2="value"&gt;</a:t>
            </a:r>
            <a:b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content</a:t>
            </a:r>
            <a:b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tag&gt;</a:t>
            </a: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3500000">
            <a:off x="1703699" y="6110785"/>
            <a:ext cx="888266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6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006" y="1592664"/>
            <a:ext cx="6174991" cy="4189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&lt;span&gt;</a:t>
            </a:r>
            <a:r>
              <a:rPr lang="en-US" dirty="0" smtClean="0"/>
              <a:t>				Inline text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&lt;strong&gt;</a:t>
            </a:r>
            <a:r>
              <a:rPr lang="en-US" dirty="0" smtClean="0"/>
              <a:t>			Bold text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&lt;em&gt;</a:t>
            </a:r>
            <a:r>
              <a:rPr lang="en-US" dirty="0" smtClean="0"/>
              <a:t>					Emphasis (</a:t>
            </a:r>
            <a:r>
              <a:rPr lang="en-US" i="1" dirty="0" smtClean="0"/>
              <a:t>Italics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&lt;h#&gt;</a:t>
            </a:r>
            <a:r>
              <a:rPr lang="en-US" dirty="0"/>
              <a:t>			</a:t>
            </a:r>
            <a:r>
              <a:rPr lang="en-US" dirty="0" smtClean="0"/>
              <a:t>		Headings </a:t>
            </a:r>
            <a:r>
              <a:rPr lang="en-US" dirty="0"/>
              <a:t>1 </a:t>
            </a:r>
            <a:r>
              <a:rPr lang="en-US" dirty="0" smtClean="0"/>
              <a:t>– 6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blockquote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/>
              <a:t>	</a:t>
            </a:r>
            <a:r>
              <a:rPr lang="en-US" dirty="0" smtClean="0"/>
              <a:t>Quote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&lt;div&gt;</a:t>
            </a:r>
            <a:r>
              <a:rPr lang="en-US" dirty="0"/>
              <a:t>		</a:t>
            </a:r>
            <a:r>
              <a:rPr lang="en-US" dirty="0" smtClean="0"/>
              <a:t>		Panel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/&gt;</a:t>
            </a:r>
            <a:r>
              <a:rPr lang="en-US" dirty="0" smtClean="0"/>
              <a:t>				Line Break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98512" y="1592664"/>
            <a:ext cx="5408179" cy="5282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&lt;a&gt;</a:t>
            </a:r>
            <a:r>
              <a:rPr lang="en-US" dirty="0" smtClean="0"/>
              <a:t>			Anchor / Link</a:t>
            </a:r>
          </a:p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dirty="0" smtClean="0"/>
              <a:t>			Paragraph</a:t>
            </a:r>
          </a:p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/>
              <a:t>			Unordered List</a:t>
            </a:r>
          </a:p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ol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en-US" dirty="0" smtClean="0"/>
              <a:t>		Ordered List</a:t>
            </a:r>
          </a:p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&lt;li&gt;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en-US" dirty="0" smtClean="0"/>
              <a:t>		List Item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img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/>
              <a:t>		</a:t>
            </a:r>
            <a:r>
              <a:rPr lang="en-US" dirty="0" smtClean="0"/>
              <a:t>Image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/&gt;</a:t>
            </a:r>
            <a:r>
              <a:rPr lang="en-US" dirty="0"/>
              <a:t>		Horizontal </a:t>
            </a:r>
            <a:r>
              <a:rPr lang="en-US" dirty="0" smtClean="0"/>
              <a:t>Line</a:t>
            </a:r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39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948"/>
          <a:stretch/>
        </p:blipFill>
        <p:spPr>
          <a:xfrm>
            <a:off x="220122" y="251209"/>
            <a:ext cx="8134350" cy="4915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986" y="2685421"/>
            <a:ext cx="3914775" cy="3943350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1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6112" y="1440264"/>
            <a:ext cx="4560676" cy="5341535"/>
          </a:xfrm>
        </p:spPr>
        <p:txBody>
          <a:bodyPr>
            <a:noAutofit/>
          </a:bodyPr>
          <a:lstStyle/>
          <a:p>
            <a:r>
              <a:rPr lang="en-US" dirty="0" smtClean="0"/>
              <a:t>Every HTML page has a specific set of tags at the beginning and end</a:t>
            </a:r>
          </a:p>
          <a:p>
            <a:endParaRPr lang="en-US" sz="2000" dirty="0" smtClean="0"/>
          </a:p>
          <a:p>
            <a:r>
              <a:rPr lang="en-US" dirty="0" smtClean="0"/>
              <a:t>These tags tell the browser where to look for resources and content</a:t>
            </a:r>
          </a:p>
          <a:p>
            <a:endParaRPr lang="en-US" sz="2000" dirty="0"/>
          </a:p>
          <a:p>
            <a:r>
              <a:rPr lang="en-US" dirty="0" smtClean="0"/>
              <a:t>All content goes inside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&lt;body&gt;</a:t>
            </a:r>
            <a:r>
              <a:rPr lang="en-US" dirty="0" smtClean="0"/>
              <a:t> tag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07947" y="1924728"/>
            <a:ext cx="63840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350"/>
          <a:stretch/>
        </p:blipFill>
        <p:spPr>
          <a:xfrm>
            <a:off x="5521727" y="1568016"/>
            <a:ext cx="6355848" cy="4857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ight Arrow 6"/>
          <p:cNvSpPr/>
          <p:nvPr/>
        </p:nvSpPr>
        <p:spPr>
          <a:xfrm flipH="1">
            <a:off x="9703619" y="2273702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7796212" y="2781436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flipH="1">
            <a:off x="7796212" y="3860729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7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2" y="1292147"/>
            <a:ext cx="7508909" cy="5455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659" b="38337"/>
          <a:stretch/>
        </p:blipFill>
        <p:spPr>
          <a:xfrm>
            <a:off x="7225880" y="3254413"/>
            <a:ext cx="4856226" cy="2684701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145" y="549742"/>
            <a:ext cx="6912961" cy="2273390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30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HTML Tags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46112" y="1727200"/>
            <a:ext cx="9672170" cy="4965002"/>
          </a:xfrm>
        </p:spPr>
        <p:txBody>
          <a:bodyPr/>
          <a:lstStyle/>
          <a:p>
            <a:r>
              <a:rPr lang="en-US" dirty="0" smtClean="0"/>
              <a:t>Tags can be nested inside other tags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Any nested tags will move and grow with their parent element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Nested tags should always be indented one </a:t>
            </a:r>
            <a:r>
              <a:rPr lang="en-US" dirty="0" smtClean="0">
                <a:latin typeface="+mn-lt"/>
              </a:rPr>
              <a:t>tab</a:t>
            </a:r>
            <a:r>
              <a:rPr lang="en-US" dirty="0" smtClean="0"/>
              <a:t> from their parent</a:t>
            </a:r>
          </a:p>
        </p:txBody>
      </p:sp>
    </p:spTree>
    <p:extLst>
      <p:ext uri="{BB962C8B-B14F-4D97-AF65-F5344CB8AC3E}">
        <p14:creationId xmlns:p14="http://schemas.microsoft.com/office/powerpoint/2010/main" val="166114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HTML 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6111" y="1440264"/>
            <a:ext cx="4636051" cy="5249294"/>
          </a:xfrm>
        </p:spPr>
        <p:txBody>
          <a:bodyPr>
            <a:normAutofit/>
          </a:bodyPr>
          <a:lstStyle/>
          <a:p>
            <a:r>
              <a:rPr lang="en-US" dirty="0" smtClean="0"/>
              <a:t>All tags can have attributes applied</a:t>
            </a:r>
          </a:p>
          <a:p>
            <a:endParaRPr lang="en-US" dirty="0" smtClean="0"/>
          </a:p>
          <a:p>
            <a:r>
              <a:rPr lang="en-US" dirty="0" smtClean="0"/>
              <a:t>Attributes contain additional information about the tag</a:t>
            </a:r>
          </a:p>
          <a:p>
            <a:endParaRPr lang="en-US" dirty="0" smtClean="0"/>
          </a:p>
          <a:p>
            <a:r>
              <a:rPr lang="en-US" dirty="0" smtClean="0"/>
              <a:t>Some attributes can only be applied to specific tags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427133" y="1440264"/>
            <a:ext cx="4623701" cy="57626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Attributes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7133" y="2127183"/>
            <a:ext cx="4623701" cy="41291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47" y="2164644"/>
            <a:ext cx="4739977" cy="4524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32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&lt;a&gt; </a:t>
            </a: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6112" y="1727200"/>
            <a:ext cx="10009188" cy="496500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</a:t>
            </a:r>
            <a:r>
              <a:rPr lang="en-US" dirty="0" smtClean="0"/>
              <a:t>		The destination URL of the link 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</a:t>
            </a:r>
            <a:r>
              <a:rPr lang="en-US" dirty="0" smtClean="0"/>
              <a:t>		The name of the anchor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09" y="3481338"/>
            <a:ext cx="8486775" cy="2628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52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 </a:t>
            </a: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6112" y="1727200"/>
            <a:ext cx="10009188" cy="496500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src</a:t>
            </a:r>
            <a:r>
              <a:rPr lang="en-US" dirty="0" smtClean="0"/>
              <a:t>		The source URL for the image to load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</a:t>
            </a:r>
            <a:r>
              <a:rPr lang="en-US" dirty="0"/>
              <a:t>		</a:t>
            </a:r>
            <a:r>
              <a:rPr lang="en-US" dirty="0" smtClean="0"/>
              <a:t>A text description of the image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3259137"/>
            <a:ext cx="10029825" cy="923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490" b="4162"/>
          <a:stretch/>
        </p:blipFill>
        <p:spPr>
          <a:xfrm>
            <a:off x="7469585" y="4319831"/>
            <a:ext cx="2449115" cy="2405982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99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718733"/>
            <a:ext cx="6211889" cy="5063067"/>
          </a:xfrm>
        </p:spPr>
        <p:txBody>
          <a:bodyPr>
            <a:noAutofit/>
          </a:bodyPr>
          <a:lstStyle/>
          <a:p>
            <a:r>
              <a:rPr lang="en-US" dirty="0" smtClean="0"/>
              <a:t>HTML can display data like Excel</a:t>
            </a:r>
          </a:p>
          <a:p>
            <a:r>
              <a:rPr lang="en-US" dirty="0" smtClean="0"/>
              <a:t>Tables use </a:t>
            </a:r>
            <a:r>
              <a:rPr lang="en-US" dirty="0" smtClean="0"/>
              <a:t>multiple </a:t>
            </a:r>
            <a:r>
              <a:rPr lang="en-US" dirty="0" smtClean="0"/>
              <a:t>tags</a:t>
            </a:r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+mn-lt"/>
              </a:rPr>
              <a:t>Table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thead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smtClean="0"/>
              <a:t>Header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tbody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smtClean="0"/>
              <a:t>Body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dirty="0" smtClean="0"/>
              <a:t>Row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td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dirty="0" smtClean="0"/>
              <a:t>Column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dirty="0" smtClean="0"/>
              <a:t>Column Header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369786"/>
            <a:ext cx="4400550" cy="6235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663" t="4938" r="9703" b="4938"/>
          <a:stretch/>
        </p:blipFill>
        <p:spPr>
          <a:xfrm>
            <a:off x="5105400" y="3487687"/>
            <a:ext cx="3324225" cy="1738313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781926" y="424142"/>
            <a:ext cx="3619499" cy="35690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10476" y="6167717"/>
            <a:ext cx="3619499" cy="35690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152555" y="781049"/>
            <a:ext cx="3619499" cy="24219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52556" y="2501242"/>
            <a:ext cx="3619499" cy="25184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52554" y="2793561"/>
            <a:ext cx="3619499" cy="25870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38254" y="5951073"/>
            <a:ext cx="3619499" cy="23569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152554" y="1051815"/>
            <a:ext cx="3619499" cy="23569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114454" y="2200356"/>
            <a:ext cx="3619499" cy="25534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05801" y="3058098"/>
            <a:ext cx="3619499" cy="23569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658225" y="4205150"/>
            <a:ext cx="3100521" cy="26330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671532" y="4469687"/>
            <a:ext cx="3100521" cy="23569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500082" y="5621345"/>
            <a:ext cx="3100521" cy="23569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572502" y="3355986"/>
            <a:ext cx="3161452" cy="82615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671532" y="4787948"/>
            <a:ext cx="3161452" cy="83339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69157" y="1345356"/>
            <a:ext cx="3161452" cy="82615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Forms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7092" y="1440264"/>
            <a:ext cx="9403742" cy="5278170"/>
          </a:xfrm>
        </p:spPr>
        <p:txBody>
          <a:bodyPr>
            <a:noAutofit/>
          </a:bodyPr>
          <a:lstStyle/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							</a:t>
            </a:r>
            <a:r>
              <a:rPr lang="en-US" sz="2800" dirty="0" smtClean="0"/>
              <a:t>Wrapper tag for forms</a:t>
            </a:r>
            <a:endParaRPr lang="en-US" sz="2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label							</a:t>
            </a:r>
            <a:r>
              <a:rPr lang="en-US" dirty="0" smtClean="0">
                <a:latin typeface="+mn-lt"/>
              </a:rPr>
              <a:t>Label for input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input							</a:t>
            </a:r>
            <a:r>
              <a:rPr lang="en-US" dirty="0" smtClean="0"/>
              <a:t>Input box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type="text"					</a:t>
            </a:r>
            <a:r>
              <a:rPr lang="en-US" dirty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extbox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="password"			</a:t>
            </a:r>
            <a:r>
              <a:rPr lang="en-US" dirty="0" smtClean="0">
                <a:latin typeface="+mn-lt"/>
              </a:rPr>
              <a:t>Masks any input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type="email"				</a:t>
            </a:r>
            <a:r>
              <a:rPr lang="en-US" dirty="0" smtClean="0"/>
              <a:t>Forces input to be an email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="checkbox"			</a:t>
            </a:r>
            <a:r>
              <a:rPr lang="en-US" dirty="0"/>
              <a:t>C</a:t>
            </a:r>
            <a:r>
              <a:rPr lang="en-US" dirty="0" smtClean="0"/>
              <a:t>heckbox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="radio"				</a:t>
            </a:r>
            <a:r>
              <a:rPr lang="en-US" dirty="0"/>
              <a:t>R</a:t>
            </a:r>
            <a:r>
              <a:rPr lang="en-US" dirty="0" smtClean="0"/>
              <a:t>adio button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						</a:t>
            </a:r>
            <a:r>
              <a:rPr lang="en-US" dirty="0" smtClean="0">
                <a:latin typeface="+mn-lt"/>
              </a:rPr>
              <a:t>Dropdown List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utton						</a:t>
            </a:r>
            <a:r>
              <a:rPr lang="en-US" dirty="0" smtClean="0">
                <a:latin typeface="+mn-lt"/>
              </a:rPr>
              <a:t>Button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871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Forms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32" y="132349"/>
            <a:ext cx="7156684" cy="6581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3" y="1766887"/>
            <a:ext cx="4381500" cy="3933825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8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the Web and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727200"/>
            <a:ext cx="11202988" cy="4965002"/>
          </a:xfrm>
        </p:spPr>
        <p:txBody>
          <a:bodyPr>
            <a:noAutofit/>
          </a:bodyPr>
          <a:lstStyle/>
          <a:p>
            <a:r>
              <a:rPr lang="en-US" dirty="0" err="1" smtClean="0"/>
              <a:t>C.R.A.P.e</a:t>
            </a:r>
            <a:r>
              <a:rPr lang="en-US" dirty="0" smtClean="0"/>
              <a:t>. has extensions that allow us to run websites on our development machines locally</a:t>
            </a:r>
          </a:p>
          <a:p>
            <a:endParaRPr lang="en-US" sz="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Start your website with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F5</a:t>
            </a:r>
            <a:r>
              <a:rPr lang="en-US" dirty="0" smtClean="0"/>
              <a:t> just like normal</a:t>
            </a:r>
          </a:p>
          <a:p>
            <a:endParaRPr lang="en-US" sz="800" dirty="0" smtClean="0"/>
          </a:p>
          <a:p>
            <a:r>
              <a:rPr lang="en-US" dirty="0" smtClean="0"/>
              <a:t>A diagnostic window will open showing all requests and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Edge </a:t>
            </a:r>
            <a:r>
              <a:rPr lang="en-US" dirty="0" smtClean="0"/>
              <a:t>will open with your web page</a:t>
            </a:r>
          </a:p>
          <a:p>
            <a:endParaRPr lang="en-US" sz="800" dirty="0" smtClean="0"/>
          </a:p>
          <a:p>
            <a:r>
              <a:rPr lang="en-US" dirty="0" smtClean="0"/>
              <a:t>Make changes in </a:t>
            </a:r>
            <a:r>
              <a:rPr lang="en-US" dirty="0" err="1" smtClean="0"/>
              <a:t>C.R.A.P.e</a:t>
            </a:r>
            <a:r>
              <a:rPr lang="en-US" dirty="0" smtClean="0"/>
              <a:t>., Save, then switch back to Edge and press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F5</a:t>
            </a:r>
            <a:r>
              <a:rPr lang="en-US" dirty="0" smtClean="0"/>
              <a:t> to refresh your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0264"/>
            <a:ext cx="11253788" cy="5251938"/>
          </a:xfrm>
        </p:spPr>
        <p:txBody>
          <a:bodyPr>
            <a:noAutofit/>
          </a:bodyPr>
          <a:lstStyle/>
          <a:p>
            <a:r>
              <a:rPr lang="en-US" dirty="0" smtClean="0"/>
              <a:t>Create a web page</a:t>
            </a:r>
          </a:p>
          <a:p>
            <a:r>
              <a:rPr lang="en-US" dirty="0" smtClean="0"/>
              <a:t>Include the following</a:t>
            </a:r>
            <a:endParaRPr lang="en-US" dirty="0" smtClean="0"/>
          </a:p>
          <a:p>
            <a:pPr lvl="1"/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&lt;h3&gt;</a:t>
            </a:r>
            <a:r>
              <a:rPr lang="en-US" sz="2800" dirty="0"/>
              <a:t>	</a:t>
            </a:r>
            <a:r>
              <a:rPr lang="en-US" dirty="0"/>
              <a:t>content of your </a:t>
            </a:r>
            <a:r>
              <a:rPr lang="en-US" dirty="0" smtClean="0"/>
              <a:t>choosing</a:t>
            </a:r>
            <a:endParaRPr lang="en-US" sz="2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/>
              <a:t>content of "Hello World"</a:t>
            </a:r>
            <a:endParaRPr lang="en-US" sz="2000" dirty="0" smtClean="0"/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 </a:t>
            </a:r>
            <a:r>
              <a:rPr lang="en-US" dirty="0" smtClean="0"/>
              <a:t>	with at least 3 list </a:t>
            </a:r>
            <a:r>
              <a:rPr lang="en-US" dirty="0" smtClean="0"/>
              <a:t>items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1" y="2380849"/>
            <a:ext cx="5221261" cy="3122643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3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Style Sheets - </a:t>
            </a:r>
            <a:r>
              <a:rPr lang="en-US" dirty="0" smtClean="0">
                <a:latin typeface="Consolas" panose="020B0609020204030204" pitchFamily="49" charset="0"/>
              </a:rPr>
              <a:t>CSS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46112" y="1440265"/>
            <a:ext cx="4560676" cy="481607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  <a:r>
              <a:rPr lang="en-US" dirty="0" smtClean="0"/>
              <a:t> allows web developers to apply styles to HTML pages and elements in a standardized way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 Frameworks</a:t>
            </a:r>
            <a:r>
              <a:rPr lang="en-US" dirty="0" smtClean="0"/>
              <a:t> have become popular to set default styles for the most used controls</a:t>
            </a:r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58234" y="1440264"/>
            <a:ext cx="6014452" cy="4816073"/>
          </a:xfrm>
        </p:spPr>
        <p:txBody>
          <a:bodyPr>
            <a:normAutofit/>
          </a:bodyPr>
          <a:lstStyle/>
          <a:p>
            <a:r>
              <a:rPr lang="en-US" dirty="0" smtClean="0"/>
              <a:t>Page Layout</a:t>
            </a:r>
            <a:endParaRPr lang="en-US" dirty="0"/>
          </a:p>
          <a:p>
            <a:r>
              <a:rPr lang="en-US" dirty="0" smtClean="0"/>
              <a:t>Colors</a:t>
            </a:r>
            <a:endParaRPr lang="en-US" dirty="0"/>
          </a:p>
          <a:p>
            <a:r>
              <a:rPr lang="en-US" dirty="0" smtClean="0"/>
              <a:t>Fonts</a:t>
            </a:r>
          </a:p>
          <a:p>
            <a:r>
              <a:rPr lang="en-US" dirty="0" smtClean="0"/>
              <a:t>Text Formatting</a:t>
            </a:r>
            <a:endParaRPr lang="en-US" dirty="0"/>
          </a:p>
          <a:p>
            <a:r>
              <a:rPr lang="en-US" dirty="0"/>
              <a:t>Borders</a:t>
            </a:r>
          </a:p>
          <a:p>
            <a:r>
              <a:rPr lang="en-US" dirty="0" smtClean="0"/>
              <a:t>Backgrounds</a:t>
            </a:r>
          </a:p>
          <a:p>
            <a:r>
              <a:rPr lang="en-US" dirty="0" smtClean="0"/>
              <a:t>Element Positioning</a:t>
            </a:r>
          </a:p>
          <a:p>
            <a:r>
              <a:rPr lang="en-US" dirty="0" smtClean="0"/>
              <a:t>Element Padding and Margins</a:t>
            </a:r>
          </a:p>
        </p:txBody>
      </p:sp>
    </p:spTree>
    <p:extLst>
      <p:ext uri="{BB962C8B-B14F-4D97-AF65-F5344CB8AC3E}">
        <p14:creationId xmlns:p14="http://schemas.microsoft.com/office/powerpoint/2010/main" val="40285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REST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279188" cy="5329015"/>
          </a:xfrm>
        </p:spPr>
        <p:txBody>
          <a:bodyPr>
            <a:noAutofit/>
          </a:bodyPr>
          <a:lstStyle/>
          <a:p>
            <a:r>
              <a:rPr lang="en-US" dirty="0" smtClean="0"/>
              <a:t>REST APIs should be easily understood</a:t>
            </a:r>
          </a:p>
          <a:p>
            <a:r>
              <a:rPr lang="en-US" dirty="0" smtClean="0"/>
              <a:t>Use the </a:t>
            </a:r>
            <a:r>
              <a:rPr lang="en-US" dirty="0" smtClean="0">
                <a:latin typeface="+mn-lt"/>
              </a:rPr>
              <a:t>Verb</a:t>
            </a:r>
            <a:r>
              <a:rPr lang="en-US" dirty="0" smtClean="0"/>
              <a:t> and </a:t>
            </a:r>
            <a:r>
              <a:rPr lang="en-US" dirty="0" smtClean="0">
                <a:latin typeface="Consolas" panose="020B0609020204030204" pitchFamily="49" charset="0"/>
              </a:rPr>
              <a:t>URL</a:t>
            </a:r>
            <a:r>
              <a:rPr lang="en-US" dirty="0" smtClean="0"/>
              <a:t> to describe what the API will do</a:t>
            </a:r>
          </a:p>
          <a:p>
            <a:endParaRPr lang="en-US" sz="1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		/inmate/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{id}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</a:t>
            </a:r>
            <a:r>
              <a:rPr lang="en-US" dirty="0" smtClean="0">
                <a:latin typeface="Consolas" panose="020B0609020204030204" pitchFamily="49" charset="0"/>
              </a:rPr>
              <a:t> 		/inmate/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{id}</a:t>
            </a:r>
            <a:r>
              <a:rPr lang="en-US" dirty="0" smtClean="0">
                <a:latin typeface="Consolas" panose="020B0609020204030204" pitchFamily="49" charset="0"/>
              </a:rPr>
              <a:t>/photo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Consolas" panose="020B0609020204030204" pitchFamily="49" charset="0"/>
              </a:rPr>
              <a:t>/inmate/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{id}</a:t>
            </a:r>
            <a:r>
              <a:rPr lang="en-US" dirty="0" smtClean="0">
                <a:latin typeface="Consolas" panose="020B0609020204030204" pitchFamily="49" charset="0"/>
              </a:rPr>
              <a:t>/photo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POST</a:t>
            </a:r>
            <a:r>
              <a:rPr lang="en-US" dirty="0" smtClean="0">
                <a:latin typeface="Consolas" panose="020B0609020204030204" pitchFamily="49" charset="0"/>
              </a:rPr>
              <a:t> 		/inmate/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{id}</a:t>
            </a:r>
            <a:r>
              <a:rPr lang="en-US" dirty="0" smtClean="0">
                <a:latin typeface="Consolas" panose="020B0609020204030204" pitchFamily="49" charset="0"/>
              </a:rPr>
              <a:t>/released/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{date}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dirty="0" smtClean="0">
                <a:latin typeface="Consolas" panose="020B0609020204030204" pitchFamily="49" charset="0"/>
              </a:rPr>
              <a:t> 	/inmate/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{id}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</a:t>
            </a:r>
            <a:r>
              <a:rPr lang="en-US" dirty="0" smtClean="0">
                <a:latin typeface="Consolas" panose="020B0609020204030204" pitchFamily="49" charset="0"/>
              </a:rPr>
              <a:t> 		/officer/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ssn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POST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Consolas" panose="020B0609020204030204" pitchFamily="49" charset="0"/>
              </a:rPr>
              <a:t>/institution/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{name}</a:t>
            </a:r>
            <a:r>
              <a:rPr lang="en-US" dirty="0" smtClean="0">
                <a:latin typeface="Consolas" panose="020B0609020204030204" pitchFamily="49" charset="0"/>
              </a:rPr>
              <a:t>/lockdown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440263"/>
            <a:ext cx="4442194" cy="31413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CSS can be added to a page in three ways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&lt;style&gt;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&lt;link&gt;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latin typeface="+mn-lt"/>
              </a:rPr>
              <a:t>Inline with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style</a:t>
            </a:r>
            <a:r>
              <a:rPr lang="en-US" dirty="0" smtClean="0">
                <a:latin typeface="+mn-lt"/>
              </a:rPr>
              <a:t>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and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</a:t>
            </a:r>
            <a:r>
              <a:rPr lang="en-US" dirty="0" smtClean="0">
                <a:latin typeface="+mn-lt"/>
              </a:rPr>
              <a:t>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attributes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874"/>
          <a:stretch/>
        </p:blipFill>
        <p:spPr>
          <a:xfrm>
            <a:off x="5348472" y="643638"/>
            <a:ext cx="6693017" cy="5705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9346"/>
          <a:stretch/>
        </p:blipFill>
        <p:spPr>
          <a:xfrm>
            <a:off x="3003917" y="4025992"/>
            <a:ext cx="2718734" cy="2678965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4756234" y="939661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830062" y="2789563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8030728">
            <a:off x="7018169" y="4145121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CSS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481170"/>
            <a:ext cx="5161836" cy="5139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elementSelector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{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css-property1: value;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css-property2: value;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/* CSS Comment */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#header {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padding-top: 5px;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ul.list</a:t>
            </a:r>
            <a:r>
              <a:rPr lang="en-US" sz="2400" dirty="0" smtClean="0">
                <a:latin typeface="Consolas" panose="020B0609020204030204" pitchFamily="49" charset="0"/>
              </a:rPr>
              <a:t> li p {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color: blue;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026" y="1718732"/>
            <a:ext cx="5498931" cy="2680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CSS Selectors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tagName</a:t>
            </a:r>
            <a:r>
              <a:rPr lang="en-US" dirty="0" smtClean="0"/>
              <a:t>		Applies to all tags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#id</a:t>
            </a:r>
            <a:r>
              <a:rPr lang="en-US" dirty="0" smtClean="0"/>
              <a:t>			Specific tag with id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.class		</a:t>
            </a:r>
            <a:r>
              <a:rPr lang="en-US" dirty="0" smtClean="0"/>
              <a:t>Tag with class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42957" y="4677213"/>
            <a:ext cx="6096000" cy="19389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2400" dirty="0"/>
              <a:t>Selectors can be chained to describe elements inside other </a:t>
            </a:r>
            <a:r>
              <a:rPr lang="en-US" sz="2400" dirty="0" smtClean="0"/>
              <a:t>elements</a:t>
            </a:r>
          </a:p>
          <a:p>
            <a:endParaRPr lang="en-US" sz="2400" dirty="0"/>
          </a:p>
          <a:p>
            <a:r>
              <a:rPr lang="en-US" sz="2400" dirty="0" smtClean="0"/>
              <a:t>Set all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sz="2400" dirty="0" smtClean="0"/>
              <a:t> tags inside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&lt;li&gt; </a:t>
            </a:r>
            <a:r>
              <a:rPr lang="en-US" sz="2400" dirty="0" smtClean="0"/>
              <a:t>inside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 </a:t>
            </a:r>
            <a:r>
              <a:rPr lang="en-US" sz="2400" dirty="0" smtClean="0"/>
              <a:t>with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class="list"</a:t>
            </a:r>
            <a:r>
              <a:rPr lang="en-US" sz="2400" dirty="0"/>
              <a:t> </a:t>
            </a:r>
            <a:r>
              <a:rPr lang="en-US" sz="2400" dirty="0" smtClean="0"/>
              <a:t>to be blue.</a:t>
            </a:r>
            <a:endParaRPr lang="en-US" sz="2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51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CSS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0" y="1727200"/>
            <a:ext cx="11545889" cy="4965002"/>
          </a:xfrm>
        </p:spPr>
        <p:txBody>
          <a:bodyPr>
            <a:normAutofit/>
          </a:bodyPr>
          <a:lstStyle/>
          <a:p>
            <a:r>
              <a:rPr lang="en-US" dirty="0" smtClean="0"/>
              <a:t>Color					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attribute-name: hex color code </a:t>
            </a:r>
            <a:r>
              <a:rPr lang="en-US" dirty="0" smtClean="0">
                <a:latin typeface="Consolas" panose="020B0609020204030204" pitchFamily="49" charset="0"/>
              </a:rPr>
              <a:t>or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name;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color: #5d5d5d;</a:t>
            </a: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Sizing						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attribute-name: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px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or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em </a:t>
            </a:r>
            <a:r>
              <a:rPr lang="en-US" dirty="0" smtClean="0">
                <a:latin typeface="Consolas" panose="020B0609020204030204" pitchFamily="49" charset="0"/>
              </a:rPr>
              <a:t>or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%;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height: 10px;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padding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 2em;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font-size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 90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Padding/Margin	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attribute-name: top right bottom left;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margin: 5px 10px 5px 2px;</a:t>
            </a: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25853" y="2220917"/>
            <a:ext cx="3140744" cy="83099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Paint 3D has a </a:t>
            </a:r>
            <a:r>
              <a:rPr lang="en-US" sz="2400" b="1" dirty="0" smtClean="0"/>
              <a:t>Hex Color </a:t>
            </a:r>
            <a:r>
              <a:rPr lang="en-US" sz="2400" dirty="0" smtClean="0"/>
              <a:t>selector</a:t>
            </a:r>
            <a:endParaRPr lang="en-US" sz="2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8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smtClean="0">
                <a:latin typeface="Consolas" panose="020B0609020204030204" pitchFamily="49" charset="0"/>
              </a:rPr>
              <a:t>CSS</a:t>
            </a:r>
            <a:r>
              <a:rPr lang="en-US" dirty="0" smtClean="0"/>
              <a:t>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olor</a:t>
            </a:r>
          </a:p>
          <a:p>
            <a:r>
              <a:rPr lang="en-US" dirty="0"/>
              <a:t>d</a:t>
            </a:r>
            <a:r>
              <a:rPr lang="en-US" dirty="0" smtClean="0"/>
              <a:t>isplay</a:t>
            </a:r>
          </a:p>
          <a:p>
            <a:r>
              <a:rPr lang="en-US" dirty="0"/>
              <a:t>h</a:t>
            </a:r>
            <a:r>
              <a:rPr lang="en-US" dirty="0" smtClean="0"/>
              <a:t>eight</a:t>
            </a:r>
          </a:p>
          <a:p>
            <a:r>
              <a:rPr lang="en-US" dirty="0"/>
              <a:t>w</a:t>
            </a:r>
            <a:r>
              <a:rPr lang="en-US" dirty="0" smtClean="0"/>
              <a:t>idth</a:t>
            </a:r>
          </a:p>
          <a:p>
            <a:r>
              <a:rPr lang="en-US" dirty="0"/>
              <a:t>m</a:t>
            </a:r>
            <a:r>
              <a:rPr lang="en-US" dirty="0" smtClean="0"/>
              <a:t>argin</a:t>
            </a:r>
          </a:p>
          <a:p>
            <a:r>
              <a:rPr lang="en-US" dirty="0"/>
              <a:t>p</a:t>
            </a:r>
            <a:r>
              <a:rPr lang="en-US" dirty="0" smtClean="0"/>
              <a:t>adding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672" y="1419226"/>
            <a:ext cx="7440328" cy="45376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background: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url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(/images/bg.jpg);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color: #6bdcea;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display: none;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height: 30px;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width: 100%;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margin: 5px;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padding: 10px 50px;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22618" y="3039017"/>
            <a:ext cx="2974206" cy="358999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0409720" y="3050922"/>
            <a:ext cx="1120216" cy="437118"/>
            <a:chOff x="10409720" y="3050922"/>
            <a:chExt cx="1120216" cy="437118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10409720" y="3050922"/>
              <a:ext cx="1" cy="203695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10409721" y="3284345"/>
              <a:ext cx="1" cy="203695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531716" y="3113329"/>
              <a:ext cx="998220" cy="276999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 smtClean="0"/>
                <a:t>Margin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167513" y="3488041"/>
            <a:ext cx="2484417" cy="267765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lIns="365760" tIns="365760" rIns="365760" bIns="365760" rtlCol="0">
            <a:spAutoFit/>
          </a:bodyPr>
          <a:lstStyle/>
          <a:p>
            <a:pPr algn="dist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lorem </a:t>
            </a:r>
            <a:r>
              <a:rPr lang="en-US" dirty="0" smtClean="0"/>
              <a:t>at </a:t>
            </a:r>
            <a:r>
              <a:rPr lang="en-US" dirty="0" err="1" smtClean="0"/>
              <a:t>sitat</a:t>
            </a:r>
            <a:r>
              <a:rPr lang="en-US" dirty="0" smtClean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Facilisis</a:t>
            </a:r>
            <a:r>
              <a:rPr lang="en-US" dirty="0"/>
              <a:t> in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0409721" y="5738813"/>
            <a:ext cx="1293330" cy="410232"/>
            <a:chOff x="10409721" y="5738813"/>
            <a:chExt cx="1293330" cy="410232"/>
          </a:xfrm>
        </p:grpSpPr>
        <p:sp>
          <p:nvSpPr>
            <p:cNvPr id="17" name="TextBox 16"/>
            <p:cNvSpPr txBox="1"/>
            <p:nvPr/>
          </p:nvSpPr>
          <p:spPr>
            <a:xfrm>
              <a:off x="10547083" y="5804855"/>
              <a:ext cx="1155968" cy="276999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 smtClean="0"/>
                <a:t>Padding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6" idx="2"/>
            </p:cNvCxnSpPr>
            <p:nvPr/>
          </p:nvCxnSpPr>
          <p:spPr>
            <a:xfrm flipV="1">
              <a:off x="10409722" y="5975309"/>
              <a:ext cx="213" cy="17373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0409721" y="5738813"/>
              <a:ext cx="214" cy="187719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03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Font/Text </a:t>
            </a:r>
            <a:r>
              <a:rPr lang="en-US" dirty="0" smtClean="0">
                <a:latin typeface="Consolas" panose="020B0609020204030204" pitchFamily="49" charset="0"/>
              </a:rPr>
              <a:t>CSS</a:t>
            </a:r>
            <a:r>
              <a:rPr lang="en-US" dirty="0" smtClean="0"/>
              <a:t>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2" y="1718733"/>
            <a:ext cx="3463875" cy="4537605"/>
          </a:xfrm>
        </p:spPr>
        <p:txBody>
          <a:bodyPr>
            <a:noAutofit/>
          </a:bodyPr>
          <a:lstStyle/>
          <a:p>
            <a:r>
              <a:rPr lang="en-US" dirty="0" smtClean="0"/>
              <a:t>font-family</a:t>
            </a:r>
            <a:endParaRPr lang="en-US" dirty="0"/>
          </a:p>
          <a:p>
            <a:r>
              <a:rPr lang="en-US" dirty="0" smtClean="0"/>
              <a:t>font-size</a:t>
            </a:r>
            <a:endParaRPr lang="en-US" dirty="0"/>
          </a:p>
          <a:p>
            <a:r>
              <a:rPr lang="en-US" dirty="0" smtClean="0"/>
              <a:t>font-style</a:t>
            </a:r>
            <a:endParaRPr lang="en-US" dirty="0"/>
          </a:p>
          <a:p>
            <a:r>
              <a:rPr lang="en-US" dirty="0" smtClean="0"/>
              <a:t>font-weight</a:t>
            </a:r>
            <a:endParaRPr lang="en-US" dirty="0"/>
          </a:p>
          <a:p>
            <a:r>
              <a:rPr lang="en-US" dirty="0" smtClean="0"/>
              <a:t>text-align</a:t>
            </a:r>
            <a:endParaRPr lang="en-US" dirty="0"/>
          </a:p>
          <a:p>
            <a:r>
              <a:rPr lang="en-US" dirty="0" smtClean="0"/>
              <a:t>text-decoration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630" y="1718733"/>
            <a:ext cx="7276698" cy="4537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font-family: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"Old English Text MT";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font-size: 90%;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font-style: italic;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font-weight: bold;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text-align: center;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text-decoration: underline;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90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</a:t>
            </a:r>
            <a:r>
              <a:rPr lang="en-US" dirty="0" smtClean="0">
                <a:latin typeface="Consolas" panose="020B0609020204030204" pitchFamily="49" charset="0"/>
              </a:rPr>
              <a:t>CSS</a:t>
            </a:r>
            <a:r>
              <a:rPr lang="en-US" dirty="0" smtClean="0"/>
              <a:t>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2" y="1718733"/>
            <a:ext cx="2809357" cy="4537605"/>
          </a:xfrm>
        </p:spPr>
        <p:txBody>
          <a:bodyPr/>
          <a:lstStyle/>
          <a:p>
            <a:r>
              <a:rPr lang="en-US" dirty="0"/>
              <a:t>position</a:t>
            </a:r>
          </a:p>
          <a:p>
            <a:r>
              <a:rPr lang="en-US" dirty="0"/>
              <a:t>top</a:t>
            </a:r>
          </a:p>
          <a:p>
            <a:r>
              <a:rPr lang="en-US" dirty="0"/>
              <a:t>left</a:t>
            </a:r>
          </a:p>
          <a:p>
            <a:endParaRPr lang="en-US" dirty="0" smtClean="0"/>
          </a:p>
          <a:p>
            <a:r>
              <a:rPr lang="en-US" dirty="0" smtClean="0"/>
              <a:t>background</a:t>
            </a:r>
          </a:p>
          <a:p>
            <a:r>
              <a:rPr lang="en-US" dirty="0"/>
              <a:t>b</a:t>
            </a:r>
            <a:r>
              <a:rPr lang="en-US" dirty="0" smtClean="0"/>
              <a:t>order</a:t>
            </a:r>
          </a:p>
          <a:p>
            <a:r>
              <a:rPr lang="en-US" dirty="0" smtClean="0"/>
              <a:t>list-style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629" y="1718734"/>
            <a:ext cx="7738711" cy="45376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position: absolute;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top: 5px;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left: 50%;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background: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url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(/images/bg.jpg);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border: 1px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solid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#429fc9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list-style: none;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1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441" y="116777"/>
            <a:ext cx="4190384" cy="6575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CSS</a:t>
            </a:r>
            <a:r>
              <a:rPr lang="en-US" dirty="0" smtClean="0"/>
              <a:t> Rules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6112" y="1440264"/>
            <a:ext cx="4484153" cy="5251938"/>
          </a:xfrm>
        </p:spPr>
        <p:txBody>
          <a:bodyPr>
            <a:noAutofit/>
          </a:bodyPr>
          <a:lstStyle/>
          <a:p>
            <a:r>
              <a:rPr lang="en-US" dirty="0" smtClean="0"/>
              <a:t>Styles are processed </a:t>
            </a:r>
            <a:br>
              <a:rPr lang="en-US" dirty="0" smtClean="0"/>
            </a:br>
            <a:r>
              <a:rPr lang="en-US" dirty="0" smtClean="0"/>
              <a:t>from the top of the CSS file to the bottom</a:t>
            </a:r>
          </a:p>
          <a:p>
            <a:endParaRPr lang="en-US" dirty="0" smtClean="0"/>
          </a:p>
          <a:p>
            <a:r>
              <a:rPr lang="en-US" dirty="0" smtClean="0"/>
              <a:t>Effects cascade from one matching definition to the next matching definition</a:t>
            </a:r>
          </a:p>
          <a:p>
            <a:endParaRPr lang="en-US" dirty="0" smtClean="0"/>
          </a:p>
          <a:p>
            <a:r>
              <a:rPr lang="en-US" dirty="0" smtClean="0"/>
              <a:t>Later definitions can override previous ones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372887"/>
            <a:ext cx="3061273" cy="1556936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2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084299"/>
            <a:ext cx="9882308" cy="5251938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Update your previous work</a:t>
            </a:r>
          </a:p>
          <a:p>
            <a:r>
              <a:rPr lang="en-US" dirty="0" smtClean="0"/>
              <a:t>Add additional tags of </a:t>
            </a:r>
            <a:br>
              <a:rPr lang="en-US" dirty="0" smtClean="0"/>
            </a:br>
            <a:r>
              <a:rPr lang="en-US" dirty="0" smtClean="0"/>
              <a:t>your choosing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&lt;style&gt;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to </a:t>
            </a:r>
          </a:p>
          <a:p>
            <a:pPr lvl="1"/>
            <a:r>
              <a:rPr lang="en-US" dirty="0"/>
              <a:t>Set </a:t>
            </a:r>
            <a:r>
              <a:rPr lang="en-US" b="1" dirty="0"/>
              <a:t>margin</a:t>
            </a:r>
            <a:r>
              <a:rPr lang="en-US" dirty="0"/>
              <a:t> on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&lt;h3&gt;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to 20px on all four </a:t>
            </a:r>
            <a:r>
              <a:rPr lang="en-US" dirty="0" smtClean="0"/>
              <a:t>sides</a:t>
            </a:r>
            <a:endParaRPr lang="en-US" dirty="0" smtClean="0"/>
          </a:p>
          <a:p>
            <a:pPr lvl="1"/>
            <a:r>
              <a:rPr lang="en-US" dirty="0"/>
              <a:t>Make all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tags </a:t>
            </a:r>
            <a:r>
              <a:rPr lang="en-US" b="1" dirty="0" smtClean="0"/>
              <a:t>bold</a:t>
            </a:r>
            <a:endParaRPr lang="en-US" b="1" dirty="0"/>
          </a:p>
          <a:p>
            <a:pPr lvl="1"/>
            <a:r>
              <a:rPr lang="en-US" dirty="0" smtClean="0"/>
              <a:t>Set all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&lt;li&gt;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tags to be a color of your choosing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0" y="452718"/>
            <a:ext cx="4743450" cy="3257550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32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Bootstrap Framework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7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297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0264"/>
            <a:ext cx="11253788" cy="5251938"/>
          </a:xfrm>
        </p:spPr>
        <p:txBody>
          <a:bodyPr>
            <a:noAutofit/>
          </a:bodyPr>
          <a:lstStyle/>
          <a:p>
            <a:r>
              <a:rPr lang="en-US" dirty="0" smtClean="0"/>
              <a:t>Create a web page</a:t>
            </a:r>
          </a:p>
          <a:p>
            <a:r>
              <a:rPr lang="en-US" dirty="0" smtClean="0"/>
              <a:t>It should have</a:t>
            </a:r>
          </a:p>
          <a:p>
            <a:pPr lvl="1"/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&lt;h3&gt;</a:t>
            </a:r>
            <a:r>
              <a:rPr lang="en-US" sz="2800" dirty="0"/>
              <a:t>	</a:t>
            </a:r>
            <a:r>
              <a:rPr lang="en-US" dirty="0"/>
              <a:t>content of your </a:t>
            </a:r>
            <a:r>
              <a:rPr lang="en-US" dirty="0" smtClean="0"/>
              <a:t>choosing</a:t>
            </a:r>
            <a:endParaRPr lang="en-US" sz="2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/>
              <a:t>content of "Hello World"</a:t>
            </a:r>
            <a:endParaRPr lang="en-US" sz="2000" dirty="0" smtClean="0"/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 </a:t>
            </a:r>
            <a:r>
              <a:rPr lang="en-US" dirty="0" smtClean="0"/>
              <a:t>	with at least 3 list items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&lt;style&gt;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to </a:t>
            </a:r>
          </a:p>
          <a:p>
            <a:pPr lvl="1"/>
            <a:r>
              <a:rPr lang="en-US" dirty="0"/>
              <a:t>Set </a:t>
            </a:r>
            <a:r>
              <a:rPr lang="en-US" b="1" dirty="0"/>
              <a:t>margin</a:t>
            </a:r>
            <a:r>
              <a:rPr lang="en-US" dirty="0"/>
              <a:t> on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&lt;h3&gt;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20px</a:t>
            </a:r>
            <a:r>
              <a:rPr lang="en-US" dirty="0"/>
              <a:t> on all four </a:t>
            </a:r>
            <a:r>
              <a:rPr lang="en-US" dirty="0" smtClean="0"/>
              <a:t>sides</a:t>
            </a:r>
          </a:p>
          <a:p>
            <a:pPr lvl="1"/>
            <a:r>
              <a:rPr lang="en-US" dirty="0"/>
              <a:t>Make all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tags </a:t>
            </a:r>
            <a:r>
              <a:rPr lang="en-US" b="1" dirty="0" smtClean="0"/>
              <a:t>bold</a:t>
            </a:r>
            <a:endParaRPr lang="en-US" b="1" dirty="0"/>
          </a:p>
          <a:p>
            <a:pPr lvl="1"/>
            <a:r>
              <a:rPr lang="en-US" dirty="0" smtClean="0"/>
              <a:t>Set all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&lt;li&gt;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tags to be a color of your choosing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0" y="452718"/>
            <a:ext cx="4743450" cy="3257550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2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Designing WebAPI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4139533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Group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APIs</a:t>
            </a:r>
            <a:r>
              <a:rPr lang="en-US" dirty="0" smtClean="0"/>
              <a:t> together with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ApiController</a:t>
            </a:r>
            <a:r>
              <a:rPr lang="en-US" dirty="0" smtClean="0"/>
              <a:t> classes</a:t>
            </a:r>
          </a:p>
          <a:p>
            <a:endParaRPr lang="en-US" sz="1200" dirty="0" smtClean="0"/>
          </a:p>
          <a:p>
            <a:r>
              <a:rPr lang="en-US" dirty="0" smtClean="0"/>
              <a:t>Add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RoutePrefix</a:t>
            </a:r>
            <a:r>
              <a:rPr lang="en-US" dirty="0" smtClean="0"/>
              <a:t> to  Controller classes</a:t>
            </a:r>
          </a:p>
          <a:p>
            <a:endParaRPr lang="en-US" sz="1200" dirty="0" smtClean="0"/>
          </a:p>
          <a:p>
            <a:r>
              <a:rPr lang="en-US" dirty="0" smtClean="0"/>
              <a:t>Add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</a:t>
            </a:r>
            <a:r>
              <a:rPr lang="en-US" dirty="0" smtClean="0"/>
              <a:t> to each method / API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64" y="1193799"/>
            <a:ext cx="7362098" cy="5565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 flipH="1">
            <a:off x="7850273" y="1231541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flipH="1">
            <a:off x="6353667" y="1880596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8542183" y="1953517"/>
            <a:ext cx="2816741" cy="472671"/>
          </a:xfrm>
          <a:prstGeom prst="wedgeRectCallout">
            <a:avLst>
              <a:gd name="adj1" fmla="val -20631"/>
              <a:gd name="adj2" fmla="val 45886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latin typeface="Consolas" panose="020B0609020204030204" pitchFamily="49" charset="0"/>
              </a:rPr>
              <a:t>GET /inmate/{id}</a:t>
            </a:r>
            <a:endParaRPr lang="en-US" sz="2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948747" y="3658577"/>
            <a:ext cx="3600003" cy="472671"/>
          </a:xfrm>
          <a:prstGeom prst="wedgeRectCallout">
            <a:avLst>
              <a:gd name="adj1" fmla="val -17172"/>
              <a:gd name="adj2" fmla="val 49916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latin typeface="Consolas" panose="020B0609020204030204" pitchFamily="49" charset="0"/>
              </a:rPr>
              <a:t>GET /inmate/{id}/photo</a:t>
            </a:r>
            <a:endParaRPr lang="en-US" sz="2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948747" y="4972814"/>
            <a:ext cx="3802915" cy="472671"/>
          </a:xfrm>
          <a:prstGeom prst="wedgeRectCallout">
            <a:avLst>
              <a:gd name="adj1" fmla="val -23290"/>
              <a:gd name="adj2" fmla="val 50588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latin typeface="Consolas" panose="020B0609020204030204" pitchFamily="49" charset="0"/>
              </a:rPr>
              <a:t>POST /inmate/{id}/photo</a:t>
            </a:r>
            <a:endParaRPr lang="en-US" sz="2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1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7" y="127827"/>
            <a:ext cx="5198015" cy="64007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21" r="5073"/>
          <a:stretch/>
        </p:blipFill>
        <p:spPr>
          <a:xfrm>
            <a:off x="4942919" y="1740763"/>
            <a:ext cx="7140926" cy="453035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61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CSS</a:t>
            </a:r>
            <a:r>
              <a:rPr lang="en-US" dirty="0" smtClean="0"/>
              <a:t>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727200"/>
            <a:ext cx="10057182" cy="4965002"/>
          </a:xfrm>
        </p:spPr>
        <p:txBody>
          <a:bodyPr/>
          <a:lstStyle/>
          <a:p>
            <a:r>
              <a:rPr lang="en-US" dirty="0" smtClean="0"/>
              <a:t>Many developers rely on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  <a:r>
              <a:rPr lang="en-US" dirty="0" smtClean="0"/>
              <a:t> Frameworks to help design their sites</a:t>
            </a:r>
          </a:p>
          <a:p>
            <a:endParaRPr lang="en-US" dirty="0" smtClean="0"/>
          </a:p>
          <a:p>
            <a:r>
              <a:rPr lang="en-US" dirty="0" smtClean="0"/>
              <a:t>Most frameworks provide prebuilt styles, controls and layout functionality</a:t>
            </a:r>
          </a:p>
          <a:p>
            <a:endParaRPr lang="en-US" dirty="0" smtClean="0"/>
          </a:p>
          <a:p>
            <a:r>
              <a:rPr lang="en-US" dirty="0" smtClean="0"/>
              <a:t>Focus on the design and functionality instead of complex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6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727200"/>
            <a:ext cx="6466957" cy="4965002"/>
          </a:xfrm>
        </p:spPr>
        <p:txBody>
          <a:bodyPr/>
          <a:lstStyle/>
          <a:p>
            <a:r>
              <a:rPr lang="en-US" dirty="0" smtClean="0"/>
              <a:t>Framework developed by Twitter</a:t>
            </a:r>
          </a:p>
          <a:p>
            <a:r>
              <a:rPr lang="en-US" dirty="0" smtClean="0"/>
              <a:t>Widely used</a:t>
            </a:r>
          </a:p>
          <a:p>
            <a:r>
              <a:rPr lang="en-US" dirty="0" smtClean="0"/>
              <a:t>Constantly updated</a:t>
            </a:r>
          </a:p>
          <a:p>
            <a:r>
              <a:rPr lang="en-US" dirty="0" smtClean="0"/>
              <a:t>Lots of functionality</a:t>
            </a:r>
          </a:p>
          <a:p>
            <a:r>
              <a:rPr lang="en-US" dirty="0" smtClean="0"/>
              <a:t>Well documented</a:t>
            </a:r>
          </a:p>
          <a:p>
            <a:r>
              <a:rPr lang="en-US" dirty="0" smtClean="0"/>
              <a:t>Easily understood</a:t>
            </a:r>
          </a:p>
          <a:p>
            <a:r>
              <a:rPr lang="en-US" dirty="0" smtClean="0"/>
              <a:t>Mobile First / Responsive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037" y="290968"/>
            <a:ext cx="3571875" cy="6334125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03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0264"/>
            <a:ext cx="9403742" cy="5251938"/>
          </a:xfrm>
        </p:spPr>
        <p:txBody>
          <a:bodyPr/>
          <a:lstStyle/>
          <a:p>
            <a:r>
              <a:rPr lang="en-US" dirty="0" smtClean="0"/>
              <a:t>Create web applications that render correctly on everything from mobile devices to desktops</a:t>
            </a:r>
          </a:p>
          <a:p>
            <a:endParaRPr lang="en-US" dirty="0" smtClean="0"/>
          </a:p>
          <a:p>
            <a:r>
              <a:rPr lang="en-US" dirty="0" smtClean="0"/>
              <a:t>"Mobile First" - The default for Bootstrap is to render on small-screen mobile devices</a:t>
            </a: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ll layout components attempt to render the same on a small screen as they do on a large one unless specified otherwise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72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5485181" cy="5244402"/>
          </a:xfrm>
        </p:spPr>
        <p:txBody>
          <a:bodyPr/>
          <a:lstStyle/>
          <a:p>
            <a:r>
              <a:rPr lang="en-US" dirty="0" smtClean="0"/>
              <a:t>Reference page for Bootstrap is built into the class website</a:t>
            </a:r>
          </a:p>
          <a:p>
            <a:r>
              <a:rPr lang="en-US" dirty="0" smtClean="0"/>
              <a:t>Shows major parts of the framework and examples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Ctrl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Click</a:t>
            </a:r>
            <a:r>
              <a:rPr lang="en-US" dirty="0" smtClean="0"/>
              <a:t> to open in a new window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973"/>
          <a:stretch/>
        </p:blipFill>
        <p:spPr>
          <a:xfrm>
            <a:off x="646111" y="4938934"/>
            <a:ext cx="4561156" cy="1753268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 rot="8100000">
            <a:off x="1360844" y="5754788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64" t="5519"/>
          <a:stretch/>
        </p:blipFill>
        <p:spPr>
          <a:xfrm>
            <a:off x="5657551" y="1447800"/>
            <a:ext cx="6381349" cy="4571999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91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&lt;!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doctype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html&gt;</a:t>
            </a:r>
            <a:r>
              <a:rPr lang="en-US" dirty="0" smtClean="0"/>
              <a:t>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the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lang</a:t>
            </a:r>
            <a:r>
              <a:rPr lang="en-US" dirty="0" smtClean="0"/>
              <a:t> attribute on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&lt;body&gt;</a:t>
            </a:r>
            <a:r>
              <a:rPr lang="en-US" dirty="0" smtClean="0">
                <a:latin typeface="+mn-lt"/>
              </a:rPr>
              <a:t>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&lt;meta&gt;</a:t>
            </a:r>
            <a:r>
              <a:rPr lang="en-US" dirty="0" smtClean="0"/>
              <a:t>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&lt;link&gt;</a:t>
            </a:r>
            <a:r>
              <a:rPr lang="en-US" dirty="0" smtClean="0"/>
              <a:t> tag pointing to Bootstrap CSS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HTML and CSS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14" y="4338794"/>
            <a:ext cx="11842685" cy="2353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6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</a:t>
            </a:r>
            <a:r>
              <a:rPr lang="en-US" dirty="0" smtClean="0">
                <a:latin typeface="Consolas" panose="020B0609020204030204" pitchFamily="49" charset="0"/>
              </a:rPr>
              <a:t>CSS</a:t>
            </a:r>
            <a:r>
              <a:rPr lang="en-US" dirty="0" smtClean="0"/>
              <a:t>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447801"/>
            <a:ext cx="4791207" cy="5280258"/>
          </a:xfrm>
        </p:spPr>
        <p:txBody>
          <a:bodyPr>
            <a:normAutofit/>
          </a:bodyPr>
          <a:lstStyle/>
          <a:p>
            <a:r>
              <a:rPr lang="en-US" dirty="0" smtClean="0"/>
              <a:t>Bootstrap uses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  <a:r>
              <a:rPr lang="en-US" dirty="0" smtClean="0"/>
              <a:t> class names to apply styling</a:t>
            </a:r>
          </a:p>
          <a:p>
            <a:endParaRPr lang="en-US" dirty="0" smtClean="0"/>
          </a:p>
          <a:p>
            <a:r>
              <a:rPr lang="en-US" dirty="0" smtClean="0">
                <a:latin typeface="+mn-lt"/>
              </a:rPr>
              <a:t>Most components will have two or more classes applied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Use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Bootstrap Reference</a:t>
            </a:r>
            <a:r>
              <a:rPr lang="en-US" dirty="0" smtClean="0">
                <a:latin typeface="+mn-lt"/>
              </a:rPr>
              <a:t> for more details</a:t>
            </a:r>
            <a:endParaRPr lang="en-US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57" y="2192735"/>
            <a:ext cx="5076825" cy="914400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19" y="3852069"/>
            <a:ext cx="6667302" cy="16688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00000">
            <a:off x="7838644" y="3601767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8100000">
            <a:off x="9451814" y="3601767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7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447801"/>
            <a:ext cx="5870191" cy="4808538"/>
          </a:xfrm>
        </p:spPr>
        <p:txBody>
          <a:bodyPr/>
          <a:lstStyle/>
          <a:p>
            <a:r>
              <a:rPr lang="en-US" dirty="0" smtClean="0"/>
              <a:t>Bootstrap uses color classes for many items</a:t>
            </a:r>
          </a:p>
          <a:p>
            <a:endParaRPr lang="en-US" sz="1200" dirty="0" smtClean="0"/>
          </a:p>
          <a:p>
            <a:r>
              <a:rPr lang="en-US" dirty="0" smtClean="0"/>
              <a:t>Class names are based on context not actual color</a:t>
            </a:r>
          </a:p>
          <a:p>
            <a:endParaRPr lang="en-US" sz="1200" dirty="0" smtClean="0"/>
          </a:p>
          <a:p>
            <a:r>
              <a:rPr lang="en-US" dirty="0" smtClean="0"/>
              <a:t>Normally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  <a:r>
              <a:rPr lang="en-US" dirty="0" smtClean="0"/>
              <a:t> class name has a prefix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81" y="5052186"/>
            <a:ext cx="6667302" cy="16688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ight Arrow 9"/>
          <p:cNvSpPr/>
          <p:nvPr/>
        </p:nvSpPr>
        <p:spPr>
          <a:xfrm rot="8100000">
            <a:off x="4720061" y="4801885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29" y="55798"/>
            <a:ext cx="4250635" cy="67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Bootstrap utilizes a 12 column grid system for layout</a:t>
            </a:r>
          </a:p>
          <a:p>
            <a:endParaRPr lang="en-US" dirty="0" smtClean="0"/>
          </a:p>
          <a:p>
            <a:r>
              <a:rPr lang="en-US" dirty="0" smtClean="0"/>
              <a:t>Columns widths can set to render differently on different size devices</a:t>
            </a:r>
          </a:p>
          <a:p>
            <a:endParaRPr lang="en-US" dirty="0" smtClean="0"/>
          </a:p>
          <a:p>
            <a:r>
              <a:rPr lang="en-US" dirty="0" smtClean="0"/>
              <a:t>Depending on the screen size the developer can set columns to stack vertically instead of sitting side by side</a:t>
            </a:r>
          </a:p>
          <a:p>
            <a:endParaRPr lang="en-US" dirty="0" smtClean="0"/>
          </a:p>
          <a:p>
            <a:r>
              <a:rPr lang="en-US" dirty="0" smtClean="0"/>
              <a:t>Columns can be offset from one another</a:t>
            </a:r>
          </a:p>
        </p:txBody>
      </p:sp>
    </p:spTree>
    <p:extLst>
      <p:ext uri="{BB962C8B-B14F-4D97-AF65-F5344CB8AC3E}">
        <p14:creationId xmlns:p14="http://schemas.microsoft.com/office/powerpoint/2010/main" val="5391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 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60" y="1292147"/>
            <a:ext cx="5419725" cy="1619250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646111" y="1447801"/>
            <a:ext cx="5292675" cy="4808538"/>
          </a:xfrm>
        </p:spPr>
        <p:txBody>
          <a:bodyPr/>
          <a:lstStyle/>
          <a:p>
            <a:r>
              <a:rPr lang="en-US" dirty="0" smtClean="0"/>
              <a:t>Every set of columns is wrapped in</a:t>
            </a:r>
            <a:br>
              <a:rPr lang="en-US" dirty="0" smtClean="0"/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 class="container"&gt;</a:t>
            </a: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latin typeface="+mn-lt"/>
              </a:rPr>
              <a:t>Each row is wrapped in</a:t>
            </a:r>
            <a:br>
              <a:rPr lang="en-US" dirty="0" smtClean="0">
                <a:latin typeface="+mn-lt"/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 class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="row"&gt;</a:t>
            </a: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Each </a:t>
            </a:r>
            <a:r>
              <a:rPr lang="en-US" dirty="0" smtClean="0"/>
              <a:t>column </a:t>
            </a:r>
            <a:r>
              <a:rPr lang="en-US" dirty="0"/>
              <a:t>is wrapped in</a:t>
            </a:r>
            <a:br>
              <a:rPr lang="en-US" dirty="0"/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 class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="col"&gt;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960" y="3255331"/>
            <a:ext cx="5997366" cy="2184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545536" y="3724396"/>
            <a:ext cx="5158784" cy="123261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29716" y="3957216"/>
            <a:ext cx="4841981" cy="66291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23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WebAPI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335092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Parameters can be passed to WebAPI methods</a:t>
            </a:r>
          </a:p>
          <a:p>
            <a:endParaRPr lang="en-US" sz="1600" dirty="0" smtClean="0"/>
          </a:p>
          <a:p>
            <a:r>
              <a:rPr lang="en-US" dirty="0" smtClean="0"/>
              <a:t>Method parameters are handled just like any normal method</a:t>
            </a:r>
          </a:p>
          <a:p>
            <a:endParaRPr lang="en-US" sz="1600" dirty="0" smtClean="0"/>
          </a:p>
          <a:p>
            <a:r>
              <a:rPr lang="en-US" dirty="0" smtClean="0"/>
              <a:t>WebAPI maps the input via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</a:t>
            </a:r>
            <a:r>
              <a:rPr lang="en-US" dirty="0" smtClean="0"/>
              <a:t> into the method</a:t>
            </a:r>
          </a:p>
          <a:p>
            <a:endParaRPr lang="en-US" sz="1600" dirty="0" smtClean="0"/>
          </a:p>
          <a:p>
            <a:r>
              <a:rPr lang="en-US" dirty="0" smtClean="0"/>
              <a:t>Parameters can be passed in three different ways</a:t>
            </a:r>
            <a:endParaRPr lang="en-US" dirty="0"/>
          </a:p>
          <a:p>
            <a:pPr lvl="1"/>
            <a:r>
              <a:rPr lang="en-US" sz="2800" dirty="0" smtClean="0"/>
              <a:t>URL</a:t>
            </a:r>
          </a:p>
          <a:p>
            <a:pPr lvl="1"/>
            <a:r>
              <a:rPr lang="en-US" sz="2800" dirty="0" smtClean="0"/>
              <a:t>Query String</a:t>
            </a:r>
          </a:p>
          <a:p>
            <a:pPr lvl="1"/>
            <a:r>
              <a:rPr lang="en-US" sz="2800" dirty="0" smtClean="0"/>
              <a:t>Request Body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5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447800"/>
            <a:ext cx="11427903" cy="5244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.col</a:t>
            </a:r>
            <a:r>
              <a:rPr lang="en-US" dirty="0" smtClean="0"/>
              <a:t>							 Equal width columns on all screen sizes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.col-{size}</a:t>
            </a:r>
            <a:r>
              <a:rPr lang="en-US" dirty="0" smtClean="0"/>
              <a:t>				 Equal width columns 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{size}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/>
              <a:t>and larger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.col-{size}-{#}</a:t>
            </a:r>
            <a:r>
              <a:rPr lang="en-US" dirty="0" smtClean="0"/>
              <a:t>		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</a:t>
            </a:r>
            <a:r>
              <a:rPr lang="en-US" dirty="0" smtClean="0"/>
              <a:t> columns wide 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{size}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/>
              <a:t>and larger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.offset-{size}-{#}</a:t>
            </a:r>
            <a:r>
              <a:rPr lang="en-US" dirty="0"/>
              <a:t>	</a:t>
            </a:r>
            <a:r>
              <a:rPr lang="en-US" dirty="0" smtClean="0"/>
              <a:t> Offset </a:t>
            </a:r>
            <a:r>
              <a:rPr lang="en-US" dirty="0" smtClean="0">
                <a:latin typeface="Consolas" panose="020B0609020204030204" pitchFamily="49" charset="0"/>
              </a:rPr>
              <a:t>#</a:t>
            </a:r>
            <a:r>
              <a:rPr lang="en-US" dirty="0" smtClean="0"/>
              <a:t> </a:t>
            </a:r>
            <a:r>
              <a:rPr lang="en-US" dirty="0"/>
              <a:t>columns </a:t>
            </a:r>
            <a:r>
              <a:rPr lang="en-US" dirty="0" smtClean="0"/>
              <a:t>at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{size}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/>
              <a:t>and </a:t>
            </a:r>
            <a:r>
              <a:rPr lang="en-US" dirty="0" smtClean="0"/>
              <a:t>larger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.order-{size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}-{#}</a:t>
            </a:r>
            <a:r>
              <a:rPr lang="en-US" dirty="0"/>
              <a:t>	 </a:t>
            </a:r>
            <a:r>
              <a:rPr lang="en-US" dirty="0" smtClean="0"/>
              <a:t>Change render order at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{size}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and larger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Padding and Margin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693476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Bootstrap has predefined classes to adjust margin and padding</a:t>
            </a:r>
          </a:p>
          <a:p>
            <a:r>
              <a:rPr lang="en-US" dirty="0"/>
              <a:t>The classes are named using the format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{property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}{sides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}-{0,1,2,3,4,5}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property}{sides}-{breakpoint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}-{0,1,2,3,4,5}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property</a:t>
            </a:r>
            <a:r>
              <a:rPr lang="en-US" dirty="0"/>
              <a:t> is one of: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</a:t>
            </a:r>
            <a:r>
              <a:rPr lang="en-US" dirty="0"/>
              <a:t> </a:t>
            </a:r>
            <a:r>
              <a:rPr lang="en-US" dirty="0" smtClean="0"/>
              <a:t>– Margin </a:t>
            </a:r>
            <a:endParaRPr lang="en-US" dirty="0"/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</a:t>
            </a:r>
            <a:r>
              <a:rPr lang="en-US" dirty="0"/>
              <a:t> </a:t>
            </a:r>
            <a:r>
              <a:rPr lang="en-US" dirty="0" smtClean="0"/>
              <a:t>– Padding 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sides</a:t>
            </a:r>
            <a:r>
              <a:rPr lang="en-US" dirty="0"/>
              <a:t> is one of: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</a:t>
            </a:r>
            <a:r>
              <a:rPr lang="en-US" dirty="0"/>
              <a:t> – Left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dirty="0"/>
              <a:t> – Right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dirty="0"/>
              <a:t> – Left AND </a:t>
            </a:r>
            <a:r>
              <a:rPr lang="en-US" dirty="0" smtClean="0"/>
              <a:t>Right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</a:t>
            </a:r>
            <a:r>
              <a:rPr lang="en-US" dirty="0" smtClean="0"/>
              <a:t> – Top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r>
              <a:rPr lang="en-US" dirty="0" smtClean="0"/>
              <a:t> – Bottom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</a:t>
            </a:r>
            <a:r>
              <a:rPr lang="en-US" dirty="0"/>
              <a:t> – Top AND </a:t>
            </a:r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018868" y="3039017"/>
            <a:ext cx="2974206" cy="358999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505970" y="3050922"/>
            <a:ext cx="1120216" cy="437118"/>
            <a:chOff x="10409720" y="3050922"/>
            <a:chExt cx="1120216" cy="437118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10409720" y="3050922"/>
              <a:ext cx="1" cy="203695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10409721" y="3284345"/>
              <a:ext cx="1" cy="203695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0531716" y="3113329"/>
              <a:ext cx="998220" cy="276999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 smtClean="0"/>
                <a:t>Margin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573346" y="5738813"/>
            <a:ext cx="1225955" cy="410232"/>
            <a:chOff x="10477096" y="5738813"/>
            <a:chExt cx="1225955" cy="410232"/>
          </a:xfrm>
        </p:grpSpPr>
        <p:sp>
          <p:nvSpPr>
            <p:cNvPr id="23" name="TextBox 22"/>
            <p:cNvSpPr txBox="1"/>
            <p:nvPr/>
          </p:nvSpPr>
          <p:spPr>
            <a:xfrm>
              <a:off x="10547083" y="5804855"/>
              <a:ext cx="1155968" cy="276999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 smtClean="0"/>
                <a:t>Padding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10477097" y="5975309"/>
              <a:ext cx="213" cy="17373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0477096" y="5738813"/>
              <a:ext cx="214" cy="187719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 rot="5400000">
            <a:off x="8839620" y="4980708"/>
            <a:ext cx="1225740" cy="371432"/>
            <a:chOff x="10477311" y="5750129"/>
            <a:chExt cx="1225740" cy="371432"/>
          </a:xfrm>
        </p:grpSpPr>
        <p:sp>
          <p:nvSpPr>
            <p:cNvPr id="27" name="TextBox 26"/>
            <p:cNvSpPr txBox="1"/>
            <p:nvPr/>
          </p:nvSpPr>
          <p:spPr>
            <a:xfrm>
              <a:off x="10547083" y="5804855"/>
              <a:ext cx="1155968" cy="276999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 smtClean="0"/>
                <a:t>Padding</a:t>
              </a:r>
              <a:endParaRPr lang="en-US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V="1">
              <a:off x="10397046" y="6041290"/>
              <a:ext cx="160538" cy="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6200000" flipH="1" flipV="1">
              <a:off x="10392399" y="5835041"/>
              <a:ext cx="176403" cy="6579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263763" y="3488041"/>
            <a:ext cx="2484417" cy="267765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lIns="365760" tIns="365760" rIns="365760" bIns="365760" rtlCol="0">
            <a:spAutoFit/>
          </a:bodyPr>
          <a:lstStyle/>
          <a:p>
            <a:pPr algn="dist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lorem </a:t>
            </a:r>
            <a:r>
              <a:rPr lang="en-US" dirty="0" smtClean="0"/>
              <a:t>at </a:t>
            </a:r>
            <a:r>
              <a:rPr lang="en-US" dirty="0" err="1" smtClean="0"/>
              <a:t>sitat</a:t>
            </a:r>
            <a:r>
              <a:rPr lang="en-US" dirty="0" smtClean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Facilisis</a:t>
            </a:r>
            <a:r>
              <a:rPr lang="en-US" dirty="0"/>
              <a:t> in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 rot="5400000">
            <a:off x="11339965" y="4854738"/>
            <a:ext cx="1120215" cy="276999"/>
            <a:chOff x="10409721" y="3113329"/>
            <a:chExt cx="1120215" cy="276999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>
              <a:off x="10356736" y="3330194"/>
              <a:ext cx="105983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 flipH="1">
              <a:off x="10351113" y="3212674"/>
              <a:ext cx="117218" cy="1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0531716" y="3113329"/>
              <a:ext cx="998220" cy="276999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 smtClean="0"/>
                <a:t>Margin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288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Padding and Margin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750200" cy="5244402"/>
          </a:xfrm>
        </p:spPr>
        <p:txBody>
          <a:bodyPr/>
          <a:lstStyle/>
          <a:p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.pt-5</a:t>
            </a:r>
            <a:r>
              <a:rPr lang="en-US" dirty="0" smtClean="0"/>
              <a:t>			Padding Top </a:t>
            </a:r>
            <a:r>
              <a:rPr lang="en-US" dirty="0" smtClean="0">
                <a:latin typeface="Consolas" panose="020B0609020204030204" pitchFamily="49" charset="0"/>
              </a:rPr>
              <a:t>5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.mr-0</a:t>
            </a:r>
            <a:r>
              <a:rPr lang="en-US" dirty="0" smtClean="0"/>
              <a:t>			Remove Margin Right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.my-2	</a:t>
            </a:r>
            <a:r>
              <a:rPr lang="en-US" dirty="0" smtClean="0"/>
              <a:t>		Margin Top and Bottom 2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.pb-sm-2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/>
              <a:t>Padding Bottom 2 on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small</a:t>
            </a:r>
            <a:r>
              <a:rPr lang="en-US" dirty="0" smtClean="0"/>
              <a:t> and larger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.ml-xl-5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/>
              <a:t>Margin Left 5 </a:t>
            </a:r>
            <a:r>
              <a:rPr lang="en-US" dirty="0"/>
              <a:t>on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xlarge</a:t>
            </a:r>
            <a:r>
              <a:rPr lang="en-US" dirty="0" smtClean="0"/>
              <a:t> only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.px-md-1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/>
              <a:t>Padding </a:t>
            </a:r>
            <a:r>
              <a:rPr lang="en-US" dirty="0"/>
              <a:t>L</a:t>
            </a:r>
            <a:r>
              <a:rPr lang="en-US" dirty="0" smtClean="0"/>
              <a:t>eft and Right 1 </a:t>
            </a:r>
            <a:r>
              <a:rPr lang="en-US" dirty="0"/>
              <a:t>on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medium</a:t>
            </a:r>
            <a:r>
              <a:rPr lang="en-US" dirty="0" smtClean="0"/>
              <a:t> and larger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1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08" y="1698408"/>
            <a:ext cx="3714750" cy="3114675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731"/>
          <a:stretch/>
        </p:blipFill>
        <p:spPr>
          <a:xfrm>
            <a:off x="6267601" y="1698408"/>
            <a:ext cx="4098808" cy="4876800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527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2" y="1438175"/>
            <a:ext cx="5542932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Forms in Bootstrap can require a lot of HTML</a:t>
            </a:r>
            <a:br>
              <a:rPr lang="en-US" dirty="0" smtClean="0"/>
            </a:br>
            <a:endParaRPr lang="en-US" sz="1800" dirty="0" smtClean="0"/>
          </a:p>
          <a:p>
            <a:r>
              <a:rPr lang="en-US" dirty="0" smtClean="0"/>
              <a:t>Inputs are wrapped with </a:t>
            </a:r>
            <a:br>
              <a:rPr lang="en-US" dirty="0" smtClean="0"/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 class="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form-group"&gt;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1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For columns wrap each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.form-group</a:t>
            </a:r>
            <a:r>
              <a:rPr lang="en-US" dirty="0" smtClean="0"/>
              <a:t> in</a:t>
            </a:r>
            <a:br>
              <a:rPr lang="en-US" dirty="0" smtClean="0"/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&lt;div class="form-row"&gt;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1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Form controls should have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.form-control</a:t>
            </a:r>
            <a:r>
              <a:rPr lang="en-US" dirty="0" smtClean="0"/>
              <a:t> applied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034" y="1912488"/>
            <a:ext cx="4267200" cy="4295775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3" y="1393365"/>
            <a:ext cx="11706225" cy="52892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10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730950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Bootstrap includes templates for components</a:t>
            </a:r>
          </a:p>
          <a:p>
            <a:endParaRPr lang="en-US" dirty="0" smtClean="0"/>
          </a:p>
          <a:p>
            <a:r>
              <a:rPr lang="en-US" dirty="0" smtClean="0"/>
              <a:t>Pre-styled HTML tags and classes</a:t>
            </a:r>
          </a:p>
          <a:p>
            <a:endParaRPr lang="en-US" dirty="0" smtClean="0"/>
          </a:p>
          <a:p>
            <a:r>
              <a:rPr lang="en-US" dirty="0" smtClean="0"/>
              <a:t>Can completely change the default look and feel</a:t>
            </a:r>
          </a:p>
          <a:p>
            <a:endParaRPr lang="en-US" dirty="0" smtClean="0"/>
          </a:p>
          <a:p>
            <a:r>
              <a:rPr lang="en-US" dirty="0" smtClean="0"/>
              <a:t>Utility classes are also available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3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447800"/>
            <a:ext cx="6380331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Duplicate this layout</a:t>
            </a:r>
          </a:p>
          <a:p>
            <a:pPr lvl="1"/>
            <a:r>
              <a:rPr lang="en-US" dirty="0" smtClean="0"/>
              <a:t>HTML</a:t>
            </a:r>
          </a:p>
          <a:p>
            <a:pPr lvl="1"/>
            <a:r>
              <a:rPr lang="en-US" dirty="0" smtClean="0"/>
              <a:t>CSS </a:t>
            </a:r>
          </a:p>
          <a:p>
            <a:pPr lvl="1"/>
            <a:r>
              <a:rPr lang="en-US" dirty="0" smtClean="0"/>
              <a:t>Bootstrap components</a:t>
            </a:r>
            <a:br>
              <a:rPr lang="en-US" dirty="0" smtClean="0"/>
            </a:br>
            <a:endParaRPr lang="en-US" sz="2800" dirty="0" smtClean="0"/>
          </a:p>
          <a:p>
            <a:r>
              <a:rPr lang="en-US" dirty="0" smtClean="0"/>
              <a:t>Handle small screens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Examine Margins and Display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Image is in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/images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directory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52" y="1447800"/>
            <a:ext cx="5742805" cy="3935951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9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" y="135535"/>
            <a:ext cx="8784344" cy="6020533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500" y="130009"/>
            <a:ext cx="2649704" cy="6026059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6229" y="6107943"/>
            <a:ext cx="11568348" cy="750057"/>
          </a:xfrm>
        </p:spPr>
        <p:txBody>
          <a:bodyPr/>
          <a:lstStyle/>
          <a:p>
            <a:r>
              <a:rPr lang="en-US" dirty="0" smtClean="0"/>
              <a:t>				   	Large Screen								 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53974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JavaScript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8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661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447800"/>
            <a:ext cx="6380331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Duplicate this layout</a:t>
            </a:r>
          </a:p>
          <a:p>
            <a:pPr lvl="1"/>
            <a:r>
              <a:rPr lang="en-US" dirty="0" smtClean="0"/>
              <a:t>HTML</a:t>
            </a:r>
          </a:p>
          <a:p>
            <a:pPr lvl="1"/>
            <a:r>
              <a:rPr lang="en-US" dirty="0" smtClean="0"/>
              <a:t>CSS </a:t>
            </a:r>
          </a:p>
          <a:p>
            <a:pPr lvl="1"/>
            <a:r>
              <a:rPr lang="en-US" dirty="0" smtClean="0"/>
              <a:t>Bootstrap components</a:t>
            </a:r>
            <a:br>
              <a:rPr lang="en-US" dirty="0" smtClean="0"/>
            </a:br>
            <a:endParaRPr lang="en-US" sz="2800" dirty="0" smtClean="0"/>
          </a:p>
          <a:p>
            <a:r>
              <a:rPr lang="en-US" dirty="0" smtClean="0"/>
              <a:t>Handle small screens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Examine Margins and Display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Image is in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/images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directory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52" y="1447800"/>
            <a:ext cx="5742805" cy="3935951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17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WebAPI Parameters – 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54733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URL Parameters are defined in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</a:t>
            </a:r>
            <a:r>
              <a:rPr lang="en-US" dirty="0" smtClean="0"/>
              <a:t> attributes</a:t>
            </a:r>
          </a:p>
          <a:p>
            <a:pPr lvl="1"/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RoutePrefix</a:t>
            </a:r>
            <a:r>
              <a:rPr lang="en-US" dirty="0" smtClean="0"/>
              <a:t>		All methods in Class have access to parameters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</a:t>
            </a:r>
            <a:r>
              <a:rPr lang="en-US" dirty="0" smtClean="0"/>
              <a:t>				Parameters only available in associated method</a:t>
            </a:r>
          </a:p>
          <a:p>
            <a:r>
              <a:rPr lang="en-US" dirty="0" smtClean="0"/>
              <a:t>Request URLs must match the Route and Parameters</a:t>
            </a:r>
          </a:p>
          <a:p>
            <a:r>
              <a:rPr lang="en-US" dirty="0" smtClean="0"/>
              <a:t>Parameters can be defined with a required type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[Route("inmates/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{id}</a:t>
            </a:r>
            <a:r>
              <a:rPr lang="en-US" dirty="0" smtClean="0">
                <a:latin typeface="Consolas" panose="020B0609020204030204" pitchFamily="49" charset="0"/>
              </a:rPr>
              <a:t>")]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[Route("accounts/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acctNum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>/transfer/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amt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>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toAcct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>")]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RoutePrefix</a:t>
            </a:r>
            <a:r>
              <a:rPr lang="en-US" dirty="0" smtClean="0">
                <a:latin typeface="Consolas" panose="020B0609020204030204" pitchFamily="49" charset="0"/>
              </a:rPr>
              <a:t>("employees/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id: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>")]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7537391" y="5888053"/>
            <a:ext cx="3888336" cy="804150"/>
          </a:xfrm>
          <a:prstGeom prst="wedgeRectCallout">
            <a:avLst>
              <a:gd name="adj1" fmla="val -69836"/>
              <a:gd name="adj2" fmla="val -3136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Require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</a:t>
            </a:r>
            <a:r>
              <a:rPr lang="en-US" sz="2400" dirty="0" smtClean="0"/>
              <a:t> to be of type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/>
              <a:t> for route to match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711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54"/>
          <a:stretch/>
        </p:blipFill>
        <p:spPr>
          <a:xfrm>
            <a:off x="538162" y="1386038"/>
            <a:ext cx="11115675" cy="413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4" y="1907458"/>
            <a:ext cx="11294647" cy="4660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7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15" y="452718"/>
            <a:ext cx="7305675" cy="5981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933440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JavaScript is an interpreted language: no </a:t>
            </a:r>
            <a:r>
              <a:rPr lang="en-US" dirty="0"/>
              <a:t>c</a:t>
            </a:r>
            <a:r>
              <a:rPr lang="en-US" dirty="0" smtClean="0"/>
              <a:t>ompiler needed</a:t>
            </a:r>
          </a:p>
          <a:p>
            <a:endParaRPr lang="en-US" sz="1200" dirty="0" smtClean="0"/>
          </a:p>
          <a:p>
            <a:r>
              <a:rPr lang="en-US" dirty="0" smtClean="0"/>
              <a:t>JavaScript (JS) is a derivative of the Java language which is very similar to C#</a:t>
            </a:r>
          </a:p>
          <a:p>
            <a:endParaRPr lang="en-US" sz="1200" dirty="0" smtClean="0"/>
          </a:p>
          <a:p>
            <a:r>
              <a:rPr lang="en-US" dirty="0" smtClean="0"/>
              <a:t>Web Browsers have built in interpreters that optimize and execute JS</a:t>
            </a:r>
          </a:p>
          <a:p>
            <a:endParaRPr lang="en-US" sz="1300" dirty="0" smtClean="0"/>
          </a:p>
          <a:p>
            <a:r>
              <a:rPr lang="en-US" dirty="0" smtClean="0"/>
              <a:t>Website JS can access and manipulate the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</a:t>
            </a:r>
            <a:r>
              <a:rPr lang="en-US" dirty="0" smtClean="0">
                <a:latin typeface="+mn-lt"/>
              </a:rPr>
              <a:t>ocument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</a:t>
            </a:r>
            <a:r>
              <a:rPr lang="en-US" dirty="0" smtClean="0">
                <a:latin typeface="+mn-lt"/>
              </a:rPr>
              <a:t>bject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</a:t>
            </a:r>
            <a:r>
              <a:rPr lang="en-US" dirty="0" smtClean="0">
                <a:latin typeface="+mn-lt"/>
              </a:rPr>
              <a:t>odel (DOM), which is a programmatic representation of all the elements on the HTML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4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Familiar Elements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C#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46111" y="2200275"/>
            <a:ext cx="5438495" cy="452526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 smtClean="0">
                <a:latin typeface="Consolas" panose="020B0609020204030204" pitchFamily="49" charset="0"/>
              </a:rPr>
              <a:t>var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myStr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</a:rPr>
              <a:t>"here is my string";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 smtClean="0">
                <a:latin typeface="Consolas" panose="020B0609020204030204" pitchFamily="49" charset="0"/>
              </a:rPr>
              <a:t>var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myArr</a:t>
            </a:r>
            <a:r>
              <a:rPr lang="en-US" sz="2000" dirty="0" smtClean="0">
                <a:latin typeface="Consolas" panose="020B0609020204030204" pitchFamily="49" charset="0"/>
              </a:rPr>
              <a:t> = new string[] {"</a:t>
            </a:r>
            <a:r>
              <a:rPr lang="en-US" sz="2000" dirty="0" err="1" smtClean="0">
                <a:latin typeface="Consolas" panose="020B0609020204030204" pitchFamily="49" charset="0"/>
              </a:rPr>
              <a:t>Ja","Kb</a:t>
            </a:r>
            <a:r>
              <a:rPr lang="en-US" sz="2000" dirty="0" smtClean="0">
                <a:latin typeface="Consolas" panose="020B0609020204030204" pitchFamily="49" charset="0"/>
              </a:rPr>
              <a:t>"};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public void Add(</a:t>
            </a:r>
            <a:r>
              <a:rPr lang="en-US" sz="2000" dirty="0" err="1" smtClean="0"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latin typeface="Consolas" panose="020B0609020204030204" pitchFamily="49" charset="0"/>
              </a:rPr>
              <a:t> x, </a:t>
            </a:r>
            <a:r>
              <a:rPr lang="en-US" sz="2000" dirty="0" err="1" smtClean="0"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latin typeface="Consolas" panose="020B0609020204030204" pitchFamily="49" charset="0"/>
              </a:rPr>
              <a:t> y)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return x +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for(</a:t>
            </a:r>
            <a:r>
              <a:rPr lang="en-US" sz="2000" dirty="0" err="1" smtClean="0">
                <a:latin typeface="Consolas" panose="020B0609020204030204" pitchFamily="49" charset="0"/>
              </a:rPr>
              <a:t>var</a:t>
            </a:r>
            <a:r>
              <a:rPr lang="en-US" sz="2000" dirty="0" smtClean="0">
                <a:latin typeface="Consolas" panose="020B0609020204030204" pitchFamily="49" charset="0"/>
              </a:rPr>
              <a:t> i = 0; i &lt; </a:t>
            </a:r>
            <a:r>
              <a:rPr lang="en-US" sz="2000" dirty="0" err="1" smtClean="0">
                <a:latin typeface="Consolas" panose="020B0609020204030204" pitchFamily="49" charset="0"/>
              </a:rPr>
              <a:t>myArr.Length</a:t>
            </a:r>
            <a:r>
              <a:rPr lang="en-US" sz="2000" dirty="0" smtClean="0">
                <a:latin typeface="Consolas" panose="020B0609020204030204" pitchFamily="49" charset="0"/>
              </a:rPr>
              <a:t>; i++)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</a:rPr>
              <a:t>Console.WriteLine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</a:rPr>
              <a:t>myArr</a:t>
            </a:r>
            <a:r>
              <a:rPr lang="en-US" sz="2000" dirty="0" smtClean="0">
                <a:latin typeface="Consolas" panose="020B0609020204030204" pitchFamily="49" charset="0"/>
              </a:rPr>
              <a:t>[i]);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US" sz="2000" dirty="0" smtClean="0">
              <a:latin typeface="Consolas" panose="020B0609020204030204" pitchFamily="49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221338" y="1394518"/>
            <a:ext cx="4623701" cy="576262"/>
          </a:xfrm>
        </p:spPr>
        <p:txBody>
          <a:bodyPr/>
          <a:lstStyle/>
          <a:p>
            <a:r>
              <a:rPr lang="en-US" b="1" dirty="0" smtClean="0"/>
              <a:t>JavaScript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221338" y="2201343"/>
            <a:ext cx="5427559" cy="449562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Consolas" panose="020B0609020204030204" pitchFamily="49" charset="0"/>
              </a:rPr>
              <a:t>var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</a:rPr>
              <a:t> = "here is my string</a:t>
            </a:r>
            <a:r>
              <a:rPr lang="en-US" sz="2000" dirty="0" smtClean="0"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 smtClean="0">
                <a:latin typeface="Consolas" panose="020B0609020204030204" pitchFamily="49" charset="0"/>
              </a:rPr>
              <a:t>var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myAarr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= [</a:t>
            </a:r>
            <a:r>
              <a:rPr lang="en-US" sz="2000" dirty="0" smtClean="0">
                <a:latin typeface="Consolas" panose="020B0609020204030204" pitchFamily="49" charset="0"/>
              </a:rPr>
              <a:t>"</a:t>
            </a:r>
            <a:r>
              <a:rPr lang="en-US" sz="2000" dirty="0" err="1">
                <a:latin typeface="Consolas" panose="020B0609020204030204" pitchFamily="49" charset="0"/>
              </a:rPr>
              <a:t>Ja","</a:t>
            </a:r>
            <a:r>
              <a:rPr lang="en-US" sz="2000" dirty="0" err="1" smtClean="0">
                <a:latin typeface="Consolas" panose="020B0609020204030204" pitchFamily="49" charset="0"/>
              </a:rPr>
              <a:t>Kb</a:t>
            </a:r>
            <a:r>
              <a:rPr lang="en-US" sz="2000" dirty="0" smtClean="0">
                <a:latin typeface="Consolas" panose="020B0609020204030204" pitchFamily="49" charset="0"/>
              </a:rPr>
              <a:t>"];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function Add(x, y)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return x + y;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for(</a:t>
            </a:r>
            <a:r>
              <a:rPr lang="en-US" sz="2000" dirty="0" err="1">
                <a:latin typeface="Consolas" panose="020B0609020204030204" pitchFamily="49" charset="0"/>
              </a:rPr>
              <a:t>var</a:t>
            </a:r>
            <a:r>
              <a:rPr lang="en-US" sz="2000" dirty="0">
                <a:latin typeface="Consolas" panose="020B0609020204030204" pitchFamily="49" charset="0"/>
              </a:rPr>
              <a:t> i = 0; i &lt; </a:t>
            </a:r>
            <a:r>
              <a:rPr lang="en-US" sz="2000" dirty="0" err="1" smtClean="0">
                <a:latin typeface="Consolas" panose="020B0609020204030204" pitchFamily="49" charset="0"/>
              </a:rPr>
              <a:t>myArr.length</a:t>
            </a:r>
            <a:r>
              <a:rPr lang="en-US" sz="2000" dirty="0" smtClean="0">
                <a:latin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</a:rPr>
              <a:t>i++)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console.log(</a:t>
            </a:r>
            <a:r>
              <a:rPr lang="en-US" sz="2000" dirty="0" err="1" smtClean="0">
                <a:latin typeface="Consolas" panose="020B0609020204030204" pitchFamily="49" charset="0"/>
              </a:rPr>
              <a:t>myArr</a:t>
            </a:r>
            <a:r>
              <a:rPr lang="en-US" sz="2000" dirty="0" smtClean="0">
                <a:latin typeface="Consolas" panose="020B0609020204030204" pitchFamily="49" charset="0"/>
              </a:rPr>
              <a:t>[i]);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ight Arrow 9"/>
          <p:cNvSpPr/>
          <p:nvPr/>
        </p:nvSpPr>
        <p:spPr>
          <a:xfrm rot="8100000">
            <a:off x="9731846" y="4397328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Differences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46111" y="1447800"/>
            <a:ext cx="11429095" cy="5244402"/>
          </a:xfrm>
        </p:spPr>
        <p:txBody>
          <a:bodyPr>
            <a:normAutofit/>
          </a:bodyPr>
          <a:lstStyle/>
          <a:p>
            <a:r>
              <a:rPr lang="en-US" b="1" dirty="0" smtClean="0"/>
              <a:t>JS is not a strongly typed language	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a = [ "</a:t>
            </a:r>
            <a:r>
              <a:rPr lang="en-US" dirty="0" err="1" smtClean="0">
                <a:latin typeface="Consolas" panose="020B0609020204030204" pitchFamily="49" charset="0"/>
              </a:rPr>
              <a:t>asdf</a:t>
            </a:r>
            <a:r>
              <a:rPr lang="en-US" dirty="0" smtClean="0">
                <a:latin typeface="Consolas" panose="020B0609020204030204" pitchFamily="49" charset="0"/>
              </a:rPr>
              <a:t>", 13, 52.2 ];		</a:t>
            </a:r>
            <a:r>
              <a:rPr lang="en-US" b="1" dirty="0" smtClean="0">
                <a:latin typeface="Consolas" panose="020B0609020204030204" pitchFamily="49" charset="0"/>
              </a:rPr>
              <a:t>VALID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a[0] + 50									asdf50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a[1] </a:t>
            </a:r>
            <a:r>
              <a:rPr lang="en-US" dirty="0">
                <a:latin typeface="Consolas" panose="020B0609020204030204" pitchFamily="49" charset="0"/>
              </a:rPr>
              <a:t>+ 50									</a:t>
            </a:r>
            <a:r>
              <a:rPr lang="en-US" dirty="0" smtClean="0">
                <a:latin typeface="Consolas" panose="020B0609020204030204" pitchFamily="49" charset="0"/>
              </a:rPr>
              <a:t>63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a[1] + "50"								"1350"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600"/>
              </a:spcBef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 smtClean="0">
                <a:latin typeface="+mn-lt"/>
              </a:rPr>
              <a:t>Nameless functions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$(document).ready(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function()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alert("hi!");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}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  <a:r>
              <a:rPr lang="en-US" dirty="0">
                <a:latin typeface="+mn-lt"/>
              </a:rPr>
              <a:t>	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19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Differences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46111" y="1447799"/>
            <a:ext cx="11429095" cy="5346107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+mn-lt"/>
              </a:rPr>
              <a:t>“Magic” Arguments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$("#</a:t>
            </a:r>
            <a:r>
              <a:rPr lang="en-US" dirty="0" err="1" smtClean="0">
                <a:latin typeface="Consolas" panose="020B0609020204030204" pitchFamily="49" charset="0"/>
              </a:rPr>
              <a:t>btnSubmit</a:t>
            </a:r>
            <a:r>
              <a:rPr lang="en-US" dirty="0" smtClean="0">
                <a:latin typeface="Consolas" panose="020B0609020204030204" pitchFamily="49" charset="0"/>
              </a:rPr>
              <a:t>").click(</a:t>
            </a:r>
            <a:r>
              <a:rPr lang="en-US" dirty="0" err="1" smtClean="0">
                <a:latin typeface="Consolas" panose="020B0609020204030204" pitchFamily="49" charset="0"/>
              </a:rPr>
              <a:t>handleSubmit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function </a:t>
            </a:r>
            <a:r>
              <a:rPr lang="en-US" sz="2400" dirty="0" err="1" smtClean="0">
                <a:latin typeface="Consolas" panose="020B0609020204030204" pitchFamily="49" charset="0"/>
              </a:rPr>
              <a:t>handleSubmit</a:t>
            </a:r>
            <a:r>
              <a:rPr lang="en-US" sz="2400" dirty="0" smtClean="0">
                <a:latin typeface="Consolas" panose="020B0609020204030204" pitchFamily="49" charset="0"/>
              </a:rPr>
              <a:t>(event) 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alert(event);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 smtClean="0">
                <a:latin typeface="+mn-lt"/>
              </a:rPr>
              <a:t>LOTS of JSON</a:t>
            </a:r>
            <a:endParaRPr lang="en-US" b="1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</a:rPr>
              <a:t>$.ajax({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		url: </a:t>
            </a:r>
            <a:r>
              <a:rPr lang="en-US" sz="2200" dirty="0" smtClean="0">
                <a:latin typeface="Consolas" panose="020B0609020204030204" pitchFamily="49" charset="0"/>
              </a:rPr>
              <a:t>"/</a:t>
            </a:r>
            <a:r>
              <a:rPr lang="en-US" sz="2200" dirty="0" err="1" smtClean="0">
                <a:latin typeface="Consolas" panose="020B0609020204030204" pitchFamily="49" charset="0"/>
              </a:rPr>
              <a:t>api</a:t>
            </a:r>
            <a:r>
              <a:rPr lang="en-US" sz="2200" dirty="0" smtClean="0">
                <a:latin typeface="Consolas" panose="020B0609020204030204" pitchFamily="49" charset="0"/>
              </a:rPr>
              <a:t>/values",</a:t>
            </a:r>
            <a:endParaRPr lang="en-US" sz="2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		success: function (data, status)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			</a:t>
            </a:r>
            <a:r>
              <a:rPr lang="en-US" sz="2200" dirty="0" smtClean="0">
                <a:latin typeface="Consolas" panose="020B0609020204030204" pitchFamily="49" charset="0"/>
              </a:rPr>
              <a:t>alert("data");</a:t>
            </a:r>
            <a:endParaRPr lang="en-US" sz="2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		</a:t>
            </a:r>
            <a:r>
              <a:rPr lang="en-US" sz="22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	</a:t>
            </a:r>
            <a:r>
              <a:rPr lang="en-US" sz="2200" dirty="0" smtClean="0">
                <a:latin typeface="Consolas" panose="020B0609020204030204" pitchFamily="49" charset="0"/>
              </a:rPr>
              <a:t>});</a:t>
            </a:r>
            <a:endParaRPr lang="en-US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0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839436" cy="5244402"/>
          </a:xfrm>
        </p:spPr>
        <p:txBody>
          <a:bodyPr/>
          <a:lstStyle/>
          <a:p>
            <a:r>
              <a:rPr lang="en-US" dirty="0" smtClean="0"/>
              <a:t>Native JavaScript can access the DOM to add, delete and update any element on the page</a:t>
            </a:r>
          </a:p>
          <a:p>
            <a:endParaRPr lang="en-US" dirty="0" smtClean="0"/>
          </a:p>
          <a:p>
            <a:r>
              <a:rPr lang="en-US" dirty="0" smtClean="0"/>
              <a:t>The native functions in JS to do this can be difficult to use in many situations</a:t>
            </a:r>
          </a:p>
          <a:p>
            <a:endParaRPr lang="en-US" dirty="0" smtClean="0"/>
          </a:p>
          <a:p>
            <a:r>
              <a:rPr lang="en-US" dirty="0" smtClean="0"/>
              <a:t>Many JS Frameworks have been developed to make working with the DOM much easier</a:t>
            </a:r>
          </a:p>
          <a:p>
            <a:endParaRPr lang="en-US" dirty="0" smtClean="0"/>
          </a:p>
          <a:p>
            <a:r>
              <a:rPr lang="en-US" dirty="0" smtClean="0"/>
              <a:t>One of the most common and oldest frameworks is </a:t>
            </a:r>
            <a:r>
              <a:rPr lang="en-US" b="1" dirty="0" smtClean="0">
                <a:latin typeface="+mn-lt"/>
              </a:rPr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2750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jQuery has become popular because it is easy to use and has a lot of functionality</a:t>
            </a:r>
          </a:p>
          <a:p>
            <a:endParaRPr lang="en-US" dirty="0"/>
          </a:p>
          <a:p>
            <a:r>
              <a:rPr lang="en-US" dirty="0" smtClean="0"/>
              <a:t>Developers can select specific HTML elements by ID, class and other attribute values much like CSS selectors</a:t>
            </a:r>
          </a:p>
          <a:p>
            <a:endParaRPr lang="en-US" dirty="0"/>
          </a:p>
          <a:p>
            <a:r>
              <a:rPr lang="en-US" dirty="0" smtClean="0"/>
              <a:t>Utility methods are also provided to run code on specific user actions like button clicks and hovering over elements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0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word on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668521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is notoriously error prone</a:t>
            </a:r>
          </a:p>
          <a:p>
            <a:endParaRPr lang="en-US" sz="1100" dirty="0" smtClean="0"/>
          </a:p>
          <a:p>
            <a:r>
              <a:rPr lang="en-US" dirty="0" smtClean="0"/>
              <a:t>Normally debugging JS is easy</a:t>
            </a:r>
          </a:p>
          <a:p>
            <a:endParaRPr lang="en-US" sz="1200" dirty="0" smtClean="0"/>
          </a:p>
          <a:p>
            <a:r>
              <a:rPr lang="en-US" dirty="0" smtClean="0"/>
              <a:t>Browsers have developer toolkits built-in where you can see errors and debug</a:t>
            </a:r>
          </a:p>
          <a:p>
            <a:endParaRPr lang="en-US" sz="1200" dirty="0" smtClean="0"/>
          </a:p>
          <a:p>
            <a:r>
              <a:rPr lang="en-US" dirty="0" smtClean="0"/>
              <a:t>SCDC has disabled Developer Tools in Edge</a:t>
            </a:r>
          </a:p>
          <a:p>
            <a:endParaRPr lang="en-US" sz="1100" dirty="0" smtClean="0"/>
          </a:p>
          <a:p>
            <a:r>
              <a:rPr lang="en-US" dirty="0" smtClean="0"/>
              <a:t>I’ve built simple tools that will tell you if you have a syntax error and allow you to log your own diagnostic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51" y="1245075"/>
            <a:ext cx="8677275" cy="5362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WebAPI Parameters - URL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7454783" y="452718"/>
            <a:ext cx="4586242" cy="1188075"/>
          </a:xfrm>
          <a:prstGeom prst="wedgeRectCallout">
            <a:avLst>
              <a:gd name="adj1" fmla="val -81085"/>
              <a:gd name="adj2" fmla="val 4611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/>
              <a:t>All </a:t>
            </a:r>
            <a:r>
              <a:rPr lang="en-US" sz="2200" dirty="0"/>
              <a:t>routes in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EmployeeController</a:t>
            </a:r>
            <a:r>
              <a:rPr lang="en-US" sz="2200" dirty="0" smtClean="0"/>
              <a:t> will start </a:t>
            </a:r>
            <a:r>
              <a:rPr lang="en-US" sz="2200" dirty="0"/>
              <a:t>with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/employees/{id}</a:t>
            </a:r>
          </a:p>
          <a:p>
            <a:r>
              <a:rPr lang="en-US" sz="2200" dirty="0" smtClean="0"/>
              <a:t>and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{id}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/>
              <a:t>must be of Type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313917" y="2396666"/>
            <a:ext cx="5197269" cy="1504059"/>
          </a:xfrm>
          <a:prstGeom prst="wedgeRectCallout">
            <a:avLst>
              <a:gd name="adj1" fmla="val -71322"/>
              <a:gd name="adj2" fmla="val -2287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id}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/>
              <a:t>is available here </a:t>
            </a:r>
            <a:r>
              <a:rPr lang="en-US" sz="2200" dirty="0" smtClean="0"/>
              <a:t>because it’s </a:t>
            </a:r>
            <a:r>
              <a:rPr lang="en-US" sz="2200" dirty="0"/>
              <a:t>in the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RoutePrefix</a:t>
            </a:r>
            <a:r>
              <a:rPr lang="en-US" sz="2200" dirty="0" smtClean="0"/>
              <a:t> attribute</a:t>
            </a:r>
          </a:p>
          <a:p>
            <a:endParaRPr lang="en-US" sz="2200" dirty="0"/>
          </a:p>
          <a:p>
            <a:r>
              <a:rPr lang="en-US" sz="2000" b="1" dirty="0" smtClean="0">
                <a:latin typeface="Consolas" panose="020B0609020204030204" pitchFamily="49" charset="0"/>
              </a:rPr>
              <a:t>http://localhost:12345/employees/32</a:t>
            </a:r>
            <a:endParaRPr lang="en-US" sz="2000" b="1" dirty="0">
              <a:latin typeface="Consolas" panose="020B0609020204030204" pitchFamily="49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376308" y="4710809"/>
            <a:ext cx="7613442" cy="2042416"/>
          </a:xfrm>
          <a:custGeom>
            <a:avLst/>
            <a:gdLst>
              <a:gd name="connsiteX0" fmla="*/ 0 w 7220336"/>
              <a:gd name="connsiteY0" fmla="*/ 0 h 1396018"/>
              <a:gd name="connsiteX1" fmla="*/ 1203389 w 7220336"/>
              <a:gd name="connsiteY1" fmla="*/ 0 h 1396018"/>
              <a:gd name="connsiteX2" fmla="*/ 992002 w 7220336"/>
              <a:gd name="connsiteY2" fmla="*/ -646398 h 1396018"/>
              <a:gd name="connsiteX3" fmla="*/ 3008473 w 7220336"/>
              <a:gd name="connsiteY3" fmla="*/ 0 h 1396018"/>
              <a:gd name="connsiteX4" fmla="*/ 7220336 w 7220336"/>
              <a:gd name="connsiteY4" fmla="*/ 0 h 1396018"/>
              <a:gd name="connsiteX5" fmla="*/ 7220336 w 7220336"/>
              <a:gd name="connsiteY5" fmla="*/ 232670 h 1396018"/>
              <a:gd name="connsiteX6" fmla="*/ 7220336 w 7220336"/>
              <a:gd name="connsiteY6" fmla="*/ 232670 h 1396018"/>
              <a:gd name="connsiteX7" fmla="*/ 7220336 w 7220336"/>
              <a:gd name="connsiteY7" fmla="*/ 581674 h 1396018"/>
              <a:gd name="connsiteX8" fmla="*/ 7220336 w 7220336"/>
              <a:gd name="connsiteY8" fmla="*/ 1396018 h 1396018"/>
              <a:gd name="connsiteX9" fmla="*/ 3008473 w 7220336"/>
              <a:gd name="connsiteY9" fmla="*/ 1396018 h 1396018"/>
              <a:gd name="connsiteX10" fmla="*/ 1203389 w 7220336"/>
              <a:gd name="connsiteY10" fmla="*/ 1396018 h 1396018"/>
              <a:gd name="connsiteX11" fmla="*/ 1203389 w 7220336"/>
              <a:gd name="connsiteY11" fmla="*/ 1396018 h 1396018"/>
              <a:gd name="connsiteX12" fmla="*/ 0 w 7220336"/>
              <a:gd name="connsiteY12" fmla="*/ 1396018 h 1396018"/>
              <a:gd name="connsiteX13" fmla="*/ 0 w 7220336"/>
              <a:gd name="connsiteY13" fmla="*/ 581674 h 1396018"/>
              <a:gd name="connsiteX14" fmla="*/ 0 w 7220336"/>
              <a:gd name="connsiteY14" fmla="*/ 232670 h 1396018"/>
              <a:gd name="connsiteX15" fmla="*/ 0 w 7220336"/>
              <a:gd name="connsiteY15" fmla="*/ 232670 h 1396018"/>
              <a:gd name="connsiteX16" fmla="*/ 0 w 7220336"/>
              <a:gd name="connsiteY16" fmla="*/ 0 h 1396018"/>
              <a:gd name="connsiteX0" fmla="*/ 0 w 7220336"/>
              <a:gd name="connsiteY0" fmla="*/ 646398 h 2042416"/>
              <a:gd name="connsiteX1" fmla="*/ 1812989 w 7220336"/>
              <a:gd name="connsiteY1" fmla="*/ 651161 h 2042416"/>
              <a:gd name="connsiteX2" fmla="*/ 992002 w 7220336"/>
              <a:gd name="connsiteY2" fmla="*/ 0 h 2042416"/>
              <a:gd name="connsiteX3" fmla="*/ 3008473 w 7220336"/>
              <a:gd name="connsiteY3" fmla="*/ 646398 h 2042416"/>
              <a:gd name="connsiteX4" fmla="*/ 7220336 w 7220336"/>
              <a:gd name="connsiteY4" fmla="*/ 646398 h 2042416"/>
              <a:gd name="connsiteX5" fmla="*/ 7220336 w 7220336"/>
              <a:gd name="connsiteY5" fmla="*/ 879068 h 2042416"/>
              <a:gd name="connsiteX6" fmla="*/ 7220336 w 7220336"/>
              <a:gd name="connsiteY6" fmla="*/ 879068 h 2042416"/>
              <a:gd name="connsiteX7" fmla="*/ 7220336 w 7220336"/>
              <a:gd name="connsiteY7" fmla="*/ 1228072 h 2042416"/>
              <a:gd name="connsiteX8" fmla="*/ 7220336 w 7220336"/>
              <a:gd name="connsiteY8" fmla="*/ 2042416 h 2042416"/>
              <a:gd name="connsiteX9" fmla="*/ 3008473 w 7220336"/>
              <a:gd name="connsiteY9" fmla="*/ 2042416 h 2042416"/>
              <a:gd name="connsiteX10" fmla="*/ 1203389 w 7220336"/>
              <a:gd name="connsiteY10" fmla="*/ 2042416 h 2042416"/>
              <a:gd name="connsiteX11" fmla="*/ 1203389 w 7220336"/>
              <a:gd name="connsiteY11" fmla="*/ 2042416 h 2042416"/>
              <a:gd name="connsiteX12" fmla="*/ 0 w 7220336"/>
              <a:gd name="connsiteY12" fmla="*/ 2042416 h 2042416"/>
              <a:gd name="connsiteX13" fmla="*/ 0 w 7220336"/>
              <a:gd name="connsiteY13" fmla="*/ 1228072 h 2042416"/>
              <a:gd name="connsiteX14" fmla="*/ 0 w 7220336"/>
              <a:gd name="connsiteY14" fmla="*/ 879068 h 2042416"/>
              <a:gd name="connsiteX15" fmla="*/ 0 w 7220336"/>
              <a:gd name="connsiteY15" fmla="*/ 879068 h 2042416"/>
              <a:gd name="connsiteX16" fmla="*/ 0 w 7220336"/>
              <a:gd name="connsiteY16" fmla="*/ 646398 h 204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0336" h="2042416">
                <a:moveTo>
                  <a:pt x="0" y="646398"/>
                </a:moveTo>
                <a:lnTo>
                  <a:pt x="1812989" y="651161"/>
                </a:lnTo>
                <a:lnTo>
                  <a:pt x="992002" y="0"/>
                </a:lnTo>
                <a:lnTo>
                  <a:pt x="3008473" y="646398"/>
                </a:lnTo>
                <a:lnTo>
                  <a:pt x="7220336" y="646398"/>
                </a:lnTo>
                <a:lnTo>
                  <a:pt x="7220336" y="879068"/>
                </a:lnTo>
                <a:lnTo>
                  <a:pt x="7220336" y="879068"/>
                </a:lnTo>
                <a:lnTo>
                  <a:pt x="7220336" y="1228072"/>
                </a:lnTo>
                <a:lnTo>
                  <a:pt x="7220336" y="2042416"/>
                </a:lnTo>
                <a:lnTo>
                  <a:pt x="3008473" y="2042416"/>
                </a:lnTo>
                <a:lnTo>
                  <a:pt x="1203389" y="2042416"/>
                </a:lnTo>
                <a:lnTo>
                  <a:pt x="1203389" y="2042416"/>
                </a:lnTo>
                <a:lnTo>
                  <a:pt x="0" y="2042416"/>
                </a:lnTo>
                <a:lnTo>
                  <a:pt x="0" y="1228072"/>
                </a:lnTo>
                <a:lnTo>
                  <a:pt x="0" y="879068"/>
                </a:lnTo>
                <a:lnTo>
                  <a:pt x="0" y="879068"/>
                </a:lnTo>
                <a:lnTo>
                  <a:pt x="0" y="646398"/>
                </a:lnTo>
                <a:close/>
              </a:path>
            </a:pathLst>
          </a:cu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GiveRaise</a:t>
            </a:r>
            <a:r>
              <a:rPr lang="en-US" sz="2200" dirty="0" smtClean="0"/>
              <a:t> </a:t>
            </a:r>
            <a:r>
              <a:rPr lang="en-US" sz="2200" dirty="0"/>
              <a:t>has access to both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{id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200" dirty="0" smtClean="0"/>
              <a:t> and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amt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200" dirty="0" smtClean="0"/>
              <a:t> </a:t>
            </a:r>
            <a:br>
              <a:rPr lang="en-US" sz="2200" dirty="0" smtClean="0"/>
            </a:br>
            <a:r>
              <a:rPr lang="en-US" sz="2200" dirty="0" smtClean="0"/>
              <a:t>because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amt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200" dirty="0" smtClean="0"/>
              <a:t> is </a:t>
            </a:r>
            <a:r>
              <a:rPr lang="en-US" sz="2200" dirty="0"/>
              <a:t>in the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</a:t>
            </a:r>
            <a:r>
              <a:rPr lang="en-US" sz="2200" dirty="0"/>
              <a:t> </a:t>
            </a:r>
            <a:r>
              <a:rPr lang="en-US" sz="2200" dirty="0" smtClean="0"/>
              <a:t>attribute</a:t>
            </a:r>
          </a:p>
          <a:p>
            <a:endParaRPr lang="en-US" sz="1400" dirty="0"/>
          </a:p>
          <a:p>
            <a:r>
              <a:rPr lang="en-US" sz="2000" b="1" dirty="0">
                <a:latin typeface="Consolas" panose="020B0609020204030204" pitchFamily="49" charset="0"/>
              </a:rPr>
              <a:t>http://</a:t>
            </a:r>
            <a:r>
              <a:rPr lang="en-US" sz="2000" b="1" dirty="0" smtClean="0">
                <a:latin typeface="Consolas" panose="020B0609020204030204" pitchFamily="49" charset="0"/>
              </a:rPr>
              <a:t>localhost:12345/employees/56/giveRaise/3329.25</a:t>
            </a:r>
            <a:endParaRPr lang="en-US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80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755313" cy="52444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console.log(message, color);</a:t>
            </a:r>
          </a:p>
          <a:p>
            <a:pPr lvl="1"/>
            <a:r>
              <a:rPr lang="en-US" dirty="0" smtClean="0">
                <a:latin typeface="+mn-lt"/>
              </a:rPr>
              <a:t>Logs a message to the debugging window with a Bootstrap color</a:t>
            </a:r>
          </a:p>
          <a:p>
            <a:pPr lvl="1"/>
            <a:r>
              <a:rPr lang="en-US" dirty="0" smtClean="0">
                <a:latin typeface="+mn-lt"/>
              </a:rPr>
              <a:t>You can log any type of object</a:t>
            </a:r>
          </a:p>
          <a:p>
            <a:pPr lvl="1"/>
            <a:endParaRPr lang="en-US" dirty="0" smtClean="0">
              <a:latin typeface="+mn-lt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alert(message);</a:t>
            </a:r>
          </a:p>
          <a:p>
            <a:pPr lvl="1"/>
            <a:r>
              <a:rPr lang="en-US" dirty="0" smtClean="0">
                <a:latin typeface="+mn-lt"/>
              </a:rPr>
              <a:t>Opens a message box in the browser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JS syntax errors will also be logged in the debugging window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75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561" t="18404"/>
          <a:stretch/>
        </p:blipFill>
        <p:spPr>
          <a:xfrm>
            <a:off x="6682811" y="1341690"/>
            <a:ext cx="5351474" cy="3256464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8848173" y="3293155"/>
            <a:ext cx="990600" cy="333375"/>
          </a:xfrm>
          <a:prstGeom prst="wedgeRectCallout">
            <a:avLst>
              <a:gd name="adj1" fmla="val 70834"/>
              <a:gd name="adj2" fmla="val 20059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Line</a:t>
            </a:r>
            <a:endParaRPr lang="en-US" sz="2000" dirty="0"/>
          </a:p>
        </p:txBody>
      </p:sp>
      <p:sp>
        <p:nvSpPr>
          <p:cNvPr id="9" name="Rectangular Callout 8"/>
          <p:cNvSpPr/>
          <p:nvPr/>
        </p:nvSpPr>
        <p:spPr>
          <a:xfrm>
            <a:off x="10025726" y="3274107"/>
            <a:ext cx="1333500" cy="333375"/>
          </a:xfrm>
          <a:prstGeom prst="wedgeRectCallout">
            <a:avLst>
              <a:gd name="adj1" fmla="val -36025"/>
              <a:gd name="adj2" fmla="val 211784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Column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7670620" y="3293155"/>
            <a:ext cx="990600" cy="333375"/>
          </a:xfrm>
          <a:prstGeom prst="wedgeRectCallout">
            <a:avLst>
              <a:gd name="adj1" fmla="val 94552"/>
              <a:gd name="adj2" fmla="val 208214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File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041"/>
          <a:stretch/>
        </p:blipFill>
        <p:spPr>
          <a:xfrm>
            <a:off x="215336" y="4743450"/>
            <a:ext cx="6467475" cy="1542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80" t="18339"/>
          <a:stretch/>
        </p:blipFill>
        <p:spPr>
          <a:xfrm>
            <a:off x="646111" y="1339096"/>
            <a:ext cx="5334311" cy="3259058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822" y="4743450"/>
            <a:ext cx="5065254" cy="1392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36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– HTML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JS file for your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&lt;script&gt;</a:t>
            </a:r>
            <a:r>
              <a:rPr lang="en-US" dirty="0" smtClean="0"/>
              <a:t> tag pointing to jQuery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&lt;!--Logging--&gt;</a:t>
            </a:r>
            <a:r>
              <a:rPr lang="en-US" dirty="0" smtClean="0"/>
              <a:t> comment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&lt;script&gt;</a:t>
            </a:r>
            <a:r>
              <a:rPr lang="en-US" dirty="0"/>
              <a:t> tag pointing to </a:t>
            </a:r>
            <a:r>
              <a:rPr lang="en-US" dirty="0" smtClean="0"/>
              <a:t>your JS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HTML elements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64539" y="1447800"/>
            <a:ext cx="2743200" cy="2308324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&lt;!--Logging-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-&gt; </a:t>
            </a:r>
            <a:r>
              <a:rPr lang="en-US" sz="2400" dirty="0" smtClean="0"/>
              <a:t>tells the web server where to add the diagnostic code in the HTML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0531"/>
          <a:stretch/>
        </p:blipFill>
        <p:spPr>
          <a:xfrm>
            <a:off x="753989" y="4210050"/>
            <a:ext cx="10953750" cy="2577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520191" y="4735474"/>
            <a:ext cx="8955652" cy="68361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0191" y="5419902"/>
            <a:ext cx="8955652" cy="31414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0191" y="5675209"/>
            <a:ext cx="8955652" cy="25368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20191" y="5967594"/>
            <a:ext cx="8955652" cy="25368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– JS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$(document).ready(function() { });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events to HTML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functions as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Refresh your page and pray everything worked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26"/>
          <a:stretch/>
        </p:blipFill>
        <p:spPr>
          <a:xfrm>
            <a:off x="1081540" y="3702045"/>
            <a:ext cx="6734808" cy="30529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3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79213" cy="5244402"/>
          </a:xfrm>
        </p:spPr>
        <p:txBody>
          <a:bodyPr/>
          <a:lstStyle/>
          <a:p>
            <a:r>
              <a:rPr lang="en-US" dirty="0" smtClean="0"/>
              <a:t>jQuery can access almost any element in the DOM</a:t>
            </a:r>
          </a:p>
          <a:p>
            <a:r>
              <a:rPr lang="en-US" dirty="0" smtClean="0"/>
              <a:t>Use CSS element selectors to select one or more elements</a:t>
            </a:r>
          </a:p>
          <a:p>
            <a:r>
              <a:rPr lang="en-US" dirty="0" smtClean="0"/>
              <a:t>Use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</a:t>
            </a:r>
            <a:r>
              <a:rPr lang="en-US" dirty="0" smtClean="0"/>
              <a:t> function to access an element</a:t>
            </a:r>
          </a:p>
          <a:p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+mn-lt"/>
              </a:rPr>
              <a:t>By Tag				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en-US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+mn-lt"/>
              </a:rPr>
              <a:t>By ID</a:t>
            </a:r>
            <a:r>
              <a:rPr lang="en-US" dirty="0" smtClean="0">
                <a:latin typeface="Consolas" panose="020B0609020204030204" pitchFamily="49" charset="0"/>
              </a:rPr>
              <a:t>					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elementID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+mn-lt"/>
              </a:rPr>
              <a:t>By CSS Class</a:t>
            </a: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className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3544" y="5491873"/>
            <a:ext cx="2982482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lassName</a:t>
            </a:r>
            <a:r>
              <a:rPr lang="en-US" sz="2400" dirty="0" smtClean="0"/>
              <a:t> and tag may return multiple elements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717" y="3690388"/>
            <a:ext cx="5677714" cy="1801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1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Once you have a reference to one or more elements you can call jQuery functions to use them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08" y="2739327"/>
            <a:ext cx="9124950" cy="3952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jQuery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5404310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+mn-lt"/>
              </a:rPr>
              <a:t>Changing CSS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addClass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className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removeClass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className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toggleClass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className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css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propName</a:t>
            </a:r>
            <a:r>
              <a:rPr lang="en-US" sz="2000" dirty="0" smtClean="0"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value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endParaRPr lang="en-US" sz="105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+mn-lt"/>
              </a:rPr>
              <a:t>Showing/Hiding Elements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hide()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</a:rPr>
              <a:t>fadeIn</a:t>
            </a:r>
            <a:r>
              <a:rPr lang="en-US" sz="2400" dirty="0" smtClean="0">
                <a:latin typeface="Consolas" panose="020B0609020204030204" pitchFamily="49" charset="0"/>
              </a:rPr>
              <a:t>()	 		</a:t>
            </a:r>
            <a:r>
              <a:rPr lang="en-US" sz="2400" dirty="0" err="1" smtClean="0">
                <a:latin typeface="Consolas" panose="020B0609020204030204" pitchFamily="49" charset="0"/>
              </a:rPr>
              <a:t>slideIn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fadeOut</a:t>
            </a:r>
            <a:r>
              <a:rPr lang="en-US" sz="2400" dirty="0" smtClean="0">
                <a:latin typeface="Consolas" panose="020B0609020204030204" pitchFamily="49" charset="0"/>
              </a:rPr>
              <a:t>() 		</a:t>
            </a:r>
            <a:r>
              <a:rPr lang="en-US" sz="2400" dirty="0" err="1" smtClean="0">
                <a:latin typeface="Consolas" panose="020B0609020204030204" pitchFamily="49" charset="0"/>
              </a:rPr>
              <a:t>slideOut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fadeToggle</a:t>
            </a:r>
            <a:r>
              <a:rPr lang="en-US" sz="2400" dirty="0" smtClean="0">
                <a:latin typeface="Consolas" panose="020B0609020204030204" pitchFamily="49" charset="0"/>
              </a:rPr>
              <a:t>() 	</a:t>
            </a:r>
            <a:r>
              <a:rPr lang="en-US" sz="2400" dirty="0" err="1" smtClean="0">
                <a:latin typeface="Consolas" panose="020B0609020204030204" pitchFamily="49" charset="0"/>
              </a:rPr>
              <a:t>slideToggle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27640" y="1447799"/>
            <a:ext cx="5864359" cy="5653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+mn-lt"/>
              </a:rPr>
              <a:t>Getting  /	Setting Contents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html()   html(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htmlContent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text()		text(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textContent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val</a:t>
            </a:r>
            <a:r>
              <a:rPr lang="en-US" sz="2400" dirty="0" smtClean="0">
                <a:latin typeface="Consolas" panose="020B0609020204030204" pitchFamily="49" charset="0"/>
              </a:rPr>
              <a:t>()		</a:t>
            </a:r>
            <a:r>
              <a:rPr lang="en-US" sz="2400" dirty="0" err="1" smtClean="0">
                <a:latin typeface="Consolas" panose="020B0609020204030204" pitchFamily="49" charset="0"/>
              </a:rPr>
              <a:t>val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newValue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prop(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propName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9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+mn-lt"/>
              </a:rPr>
              <a:t>Adding Contents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append(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</a:t>
            </a:r>
            <a:r>
              <a:rPr lang="en-US" sz="2400" dirty="0" smtClean="0">
                <a:latin typeface="Consolas" panose="020B0609020204030204" pitchFamily="49" charset="0"/>
              </a:rPr>
              <a:t>repend(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after(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before(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02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447801"/>
            <a:ext cx="5624540" cy="5105420"/>
          </a:xfrm>
        </p:spPr>
        <p:txBody>
          <a:bodyPr>
            <a:normAutofit/>
          </a:bodyPr>
          <a:lstStyle/>
          <a:p>
            <a:r>
              <a:rPr lang="en-US" dirty="0"/>
              <a:t>Developers can “listen” for event to occur and then execute code when they </a:t>
            </a:r>
            <a:r>
              <a:rPr lang="en-US" dirty="0" smtClean="0"/>
              <a:t>do</a:t>
            </a:r>
            <a:endParaRPr lang="en-US" dirty="0"/>
          </a:p>
          <a:p>
            <a:r>
              <a:rPr lang="en-US" dirty="0" smtClean="0"/>
              <a:t>Every event executes a function that includes an event argument that contains event info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$(this)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/>
              <a:t>accesses the element that triggered </a:t>
            </a:r>
            <a:br>
              <a:rPr lang="en-US" dirty="0" smtClean="0"/>
            </a:br>
            <a:r>
              <a:rPr lang="en-US" dirty="0" smtClean="0"/>
              <a:t>the event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46721" y="1447800"/>
            <a:ext cx="5345476" cy="48085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Consolas" panose="020B0609020204030204" pitchFamily="49" charset="0"/>
              </a:rPr>
              <a:t>click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Consolas" panose="020B0609020204030204" pitchFamily="49" charset="0"/>
              </a:rPr>
              <a:t>mouseup</a:t>
            </a:r>
            <a:r>
              <a:rPr lang="en-US" dirty="0" smtClean="0">
                <a:latin typeface="Consolas" panose="020B0609020204030204" pitchFamily="49" charset="0"/>
              </a:rPr>
              <a:t> / </a:t>
            </a:r>
            <a:r>
              <a:rPr lang="en-US" dirty="0" err="1" smtClean="0">
                <a:latin typeface="Consolas" panose="020B0609020204030204" pitchFamily="49" charset="0"/>
              </a:rPr>
              <a:t>mousedown</a:t>
            </a:r>
            <a:endParaRPr lang="en-US" dirty="0" smtClean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Consolas" panose="020B0609020204030204" pitchFamily="49" charset="0"/>
              </a:rPr>
              <a:t>mousemove</a:t>
            </a:r>
            <a:endParaRPr lang="en-US" dirty="0" smtClean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Consolas" panose="020B0609020204030204" pitchFamily="49" charset="0"/>
              </a:rPr>
              <a:t>change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Consolas" panose="020B0609020204030204" pitchFamily="49" charset="0"/>
              </a:rPr>
              <a:t>keydown</a:t>
            </a:r>
            <a:r>
              <a:rPr lang="en-US" dirty="0" smtClean="0">
                <a:latin typeface="Consolas" panose="020B0609020204030204" pitchFamily="49" charset="0"/>
              </a:rPr>
              <a:t> / </a:t>
            </a:r>
            <a:r>
              <a:rPr lang="en-US" dirty="0" err="1" smtClean="0">
                <a:latin typeface="Consolas" panose="020B0609020204030204" pitchFamily="49" charset="0"/>
              </a:rPr>
              <a:t>keyup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201" y="4692793"/>
            <a:ext cx="6234066" cy="1860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3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429238" cy="5244402"/>
          </a:xfrm>
        </p:spPr>
        <p:txBody>
          <a:bodyPr/>
          <a:lstStyle/>
          <a:p>
            <a:r>
              <a:rPr lang="en-US" dirty="0" smtClean="0"/>
              <a:t>String interpolation is very similar to string formatting in C#</a:t>
            </a:r>
          </a:p>
          <a:p>
            <a:r>
              <a:rPr lang="en-US" dirty="0" smtClean="0"/>
              <a:t>Interpolation allows you to build a string and include code inside the string</a:t>
            </a:r>
          </a:p>
          <a:p>
            <a:r>
              <a:rPr lang="en-US" dirty="0" smtClean="0"/>
              <a:t>Use the format 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`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${code}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`</a:t>
            </a:r>
            <a:r>
              <a:rPr lang="en-US" dirty="0" smtClean="0"/>
              <a:t> to create an interpolated string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3" y="4411454"/>
            <a:ext cx="9744075" cy="1419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05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HTML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109113" cy="5244402"/>
          </a:xfrm>
        </p:spPr>
        <p:txBody>
          <a:bodyPr/>
          <a:lstStyle/>
          <a:p>
            <a:r>
              <a:rPr lang="en-US" dirty="0" smtClean="0"/>
              <a:t>jQuery can very easily add elements to the page</a:t>
            </a:r>
          </a:p>
          <a:p>
            <a:r>
              <a:rPr lang="en-US" dirty="0" smtClean="0"/>
              <a:t>By using jQuery methods we can add HTML to whatever element we selected</a:t>
            </a:r>
          </a:p>
          <a:p>
            <a:r>
              <a:rPr lang="en-US" dirty="0" smtClean="0"/>
              <a:t>String Interpolation makes this much cleaner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842529"/>
            <a:ext cx="9953625" cy="165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889"/>
          <a:stretch/>
        </p:blipFill>
        <p:spPr>
          <a:xfrm>
            <a:off x="1028592" y="4603390"/>
            <a:ext cx="9525108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WebAPI Parameters – Query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12005" cy="4277882"/>
          </a:xfrm>
        </p:spPr>
        <p:txBody>
          <a:bodyPr>
            <a:normAutofit/>
          </a:bodyPr>
          <a:lstStyle/>
          <a:p>
            <a:r>
              <a:rPr lang="en-US" dirty="0" smtClean="0"/>
              <a:t>The Query String is a part of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URL</a:t>
            </a:r>
            <a:r>
              <a:rPr lang="en-US" dirty="0" smtClean="0"/>
              <a:t> where extra data can be sent to the web server</a:t>
            </a:r>
          </a:p>
          <a:p>
            <a:r>
              <a:rPr lang="en-US" dirty="0" smtClean="0"/>
              <a:t>The Query String is separated from the rest of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URL</a:t>
            </a:r>
            <a:r>
              <a:rPr lang="en-US" dirty="0" smtClean="0"/>
              <a:t> by a question mark  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?</a:t>
            </a:r>
          </a:p>
          <a:p>
            <a:r>
              <a:rPr lang="en-US" dirty="0" smtClean="0"/>
              <a:t>Each parameter in the Query String is separated by an ampersand  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</a:t>
            </a:r>
          </a:p>
          <a:p>
            <a:r>
              <a:rPr lang="en-US" dirty="0" smtClean="0"/>
              <a:t>Each parameter has a name and a value separated by the equal sign  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462" y="5615499"/>
            <a:ext cx="11707738" cy="523220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https://</a:t>
            </a:r>
            <a:r>
              <a:rPr lang="en-US" sz="2400" dirty="0" smtClean="0">
                <a:latin typeface="Consolas" panose="020B0609020204030204" pitchFamily="49" charset="0"/>
              </a:rPr>
              <a:t>localhost/inmates/search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?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</a:t>
            </a:r>
            <a:r>
              <a:rPr lang="en-US" sz="2400" dirty="0" smtClean="0">
                <a:latin typeface="Consolas" panose="020B0609020204030204" pitchFamily="49" charset="0"/>
              </a:rPr>
              <a:t>=382801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fName</a:t>
            </a:r>
            <a:r>
              <a:rPr lang="en-US" sz="2400" b="1" dirty="0" smtClean="0"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latin typeface="Consolas" panose="020B0609020204030204" pitchFamily="49" charset="0"/>
              </a:rPr>
              <a:t>Jack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lName</a:t>
            </a:r>
            <a:r>
              <a:rPr lang="en-US" sz="2400" b="1" dirty="0" smtClean="0"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latin typeface="Consolas" panose="020B0609020204030204" pitchFamily="49" charset="0"/>
              </a:rPr>
              <a:t>Castillo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09725" y="6286500"/>
            <a:ext cx="1495425" cy="409576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Host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3228975" y="6286499"/>
            <a:ext cx="2400300" cy="409576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Path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53100" y="6286498"/>
            <a:ext cx="6134100" cy="409576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Query String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550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  <p:bldP spid="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9497746" cy="524440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up an HTML page in the </a:t>
            </a:r>
            <a:br>
              <a:rPr lang="en-US" dirty="0" smtClean="0"/>
            </a:br>
            <a:r>
              <a:rPr lang="en-US" dirty="0" smtClean="0"/>
              <a:t>Lesson 8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Include Bootstrap and jQuery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two column layout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the 1</a:t>
            </a:r>
            <a:r>
              <a:rPr lang="en-US" baseline="30000" dirty="0" smtClean="0"/>
              <a:t>st</a:t>
            </a:r>
            <a:r>
              <a:rPr lang="en-US" dirty="0" smtClean="0"/>
              <a:t> column add a </a:t>
            </a:r>
            <a:br>
              <a:rPr lang="en-US" dirty="0" smtClean="0"/>
            </a:br>
            <a:r>
              <a:rPr lang="en-US" b="1" dirty="0" smtClean="0"/>
              <a:t>textbox</a:t>
            </a:r>
            <a:r>
              <a:rPr lang="en-US" dirty="0" smtClean="0"/>
              <a:t> and a </a:t>
            </a:r>
            <a:r>
              <a:rPr lang="en-US" b="1" dirty="0" smtClean="0"/>
              <a:t>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the 2</a:t>
            </a:r>
            <a:r>
              <a:rPr lang="en-US" baseline="30000" dirty="0" smtClean="0"/>
              <a:t>nd</a:t>
            </a:r>
            <a:r>
              <a:rPr lang="en-US" dirty="0" smtClean="0"/>
              <a:t> column add an </a:t>
            </a:r>
            <a:br>
              <a:rPr lang="en-US" dirty="0" smtClean="0"/>
            </a:br>
            <a:r>
              <a:rPr lang="en-US" b="1" dirty="0" smtClean="0"/>
              <a:t>ordered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When the button is clicked, add an item to the ordered list that contains the text in the textbox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2692"/>
          <a:stretch/>
        </p:blipFill>
        <p:spPr>
          <a:xfrm>
            <a:off x="6875813" y="1291527"/>
            <a:ext cx="5054249" cy="4068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23"/>
          <a:stretch/>
        </p:blipFill>
        <p:spPr>
          <a:xfrm>
            <a:off x="7040926" y="1369123"/>
            <a:ext cx="4851036" cy="3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5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53974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Web Applications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</a:t>
            </a:r>
            <a:r>
              <a:rPr lang="en-US" sz="32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350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39" y="266537"/>
            <a:ext cx="11156145" cy="63258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902976" y="1125967"/>
            <a:ext cx="2663146" cy="741082"/>
          </a:xfrm>
        </p:spPr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8429160" y="837646"/>
            <a:ext cx="1601567" cy="333375"/>
          </a:xfrm>
          <a:prstGeom prst="wedgeRectCallout">
            <a:avLst>
              <a:gd name="adj1" fmla="val -102141"/>
              <a:gd name="adj2" fmla="val 267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Bootstrap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5137603" y="2075362"/>
            <a:ext cx="1601567" cy="333375"/>
          </a:xfrm>
          <a:prstGeom prst="wedgeRectCallout">
            <a:avLst>
              <a:gd name="adj1" fmla="val -102141"/>
              <a:gd name="adj2" fmla="val 267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Column 1</a:t>
            </a:r>
            <a:endParaRPr lang="en-US" sz="2000" dirty="0"/>
          </a:p>
        </p:txBody>
      </p:sp>
      <p:sp>
        <p:nvSpPr>
          <p:cNvPr id="8" name="Rectangular Callout 7"/>
          <p:cNvSpPr/>
          <p:nvPr/>
        </p:nvSpPr>
        <p:spPr>
          <a:xfrm>
            <a:off x="7529004" y="2262433"/>
            <a:ext cx="1305314" cy="333375"/>
          </a:xfrm>
          <a:prstGeom prst="wedgeRectCallout">
            <a:avLst>
              <a:gd name="adj1" fmla="val -102141"/>
              <a:gd name="adj2" fmla="val 267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Textbox</a:t>
            </a:r>
            <a:endParaRPr lang="en-US" sz="2000" dirty="0"/>
          </a:p>
        </p:txBody>
      </p:sp>
      <p:sp>
        <p:nvSpPr>
          <p:cNvPr id="9" name="Rectangular Callout 8"/>
          <p:cNvSpPr/>
          <p:nvPr/>
        </p:nvSpPr>
        <p:spPr>
          <a:xfrm>
            <a:off x="10890678" y="2830286"/>
            <a:ext cx="1064606" cy="333375"/>
          </a:xfrm>
          <a:prstGeom prst="wedgeRectCallout">
            <a:avLst>
              <a:gd name="adj1" fmla="val -43446"/>
              <a:gd name="adj2" fmla="val 16976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Button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4982356" y="3753534"/>
            <a:ext cx="1601567" cy="333375"/>
          </a:xfrm>
          <a:prstGeom prst="wedgeRectCallout">
            <a:avLst>
              <a:gd name="adj1" fmla="val -93070"/>
              <a:gd name="adj2" fmla="val 44155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Column 2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042972" y="3945093"/>
            <a:ext cx="1987755" cy="333375"/>
          </a:xfrm>
          <a:prstGeom prst="wedgeRectCallout">
            <a:avLst>
              <a:gd name="adj1" fmla="val -91469"/>
              <a:gd name="adj2" fmla="val 6978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Ordered List</a:t>
            </a:r>
            <a:endParaRPr lang="en-US" sz="2000" dirty="0"/>
          </a:p>
        </p:txBody>
      </p:sp>
      <p:sp>
        <p:nvSpPr>
          <p:cNvPr id="12" name="Rectangular Callout 11"/>
          <p:cNvSpPr/>
          <p:nvPr/>
        </p:nvSpPr>
        <p:spPr>
          <a:xfrm>
            <a:off x="8950750" y="4938047"/>
            <a:ext cx="1350608" cy="333375"/>
          </a:xfrm>
          <a:prstGeom prst="wedgeRectCallout">
            <a:avLst>
              <a:gd name="adj1" fmla="val -91469"/>
              <a:gd name="adj2" fmla="val 6978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jQuery</a:t>
            </a:r>
            <a:endParaRPr lang="en-US" sz="2000" dirty="0"/>
          </a:p>
        </p:txBody>
      </p:sp>
      <p:sp>
        <p:nvSpPr>
          <p:cNvPr id="13" name="Rectangular Callout 12"/>
          <p:cNvSpPr/>
          <p:nvPr/>
        </p:nvSpPr>
        <p:spPr>
          <a:xfrm>
            <a:off x="10364013" y="5432786"/>
            <a:ext cx="1350608" cy="333375"/>
          </a:xfrm>
          <a:prstGeom prst="wedgeRectCallout">
            <a:avLst>
              <a:gd name="adj1" fmla="val -91469"/>
              <a:gd name="adj2" fmla="val 6978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Your JS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415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819275"/>
            <a:ext cx="10439400" cy="3219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4077924" y="947826"/>
            <a:ext cx="2134868" cy="333375"/>
          </a:xfrm>
          <a:prstGeom prst="wedgeRectCallout">
            <a:avLst>
              <a:gd name="adj1" fmla="val -102141"/>
              <a:gd name="adj2" fmla="val 267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Ready function</a:t>
            </a:r>
            <a:endParaRPr lang="en-US" sz="2000" dirty="0"/>
          </a:p>
        </p:txBody>
      </p:sp>
      <p:sp>
        <p:nvSpPr>
          <p:cNvPr id="6" name="Rectangular Callout 5"/>
          <p:cNvSpPr/>
          <p:nvPr/>
        </p:nvSpPr>
        <p:spPr>
          <a:xfrm>
            <a:off x="2648157" y="2284627"/>
            <a:ext cx="2700315" cy="333375"/>
          </a:xfrm>
          <a:prstGeom prst="wedgeRectCallout">
            <a:avLst>
              <a:gd name="adj1" fmla="val -46758"/>
              <a:gd name="adj2" fmla="val 139002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Select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btnAddItem</a:t>
            </a:r>
            <a:endParaRPr lang="en-US" sz="2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580417" y="1951252"/>
            <a:ext cx="2134868" cy="333375"/>
          </a:xfrm>
          <a:prstGeom prst="wedgeRectCallout">
            <a:avLst>
              <a:gd name="adj1" fmla="val -102141"/>
              <a:gd name="adj2" fmla="val 267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Click function</a:t>
            </a:r>
            <a:endParaRPr lang="en-US" sz="2000" dirty="0"/>
          </a:p>
        </p:txBody>
      </p:sp>
      <p:sp>
        <p:nvSpPr>
          <p:cNvPr id="8" name="Rectangular Callout 7"/>
          <p:cNvSpPr/>
          <p:nvPr/>
        </p:nvSpPr>
        <p:spPr>
          <a:xfrm>
            <a:off x="7267032" y="2617012"/>
            <a:ext cx="3312661" cy="333375"/>
          </a:xfrm>
          <a:prstGeom prst="wedgeRectCallout">
            <a:avLst>
              <a:gd name="adj1" fmla="val -81432"/>
              <a:gd name="adj2" fmla="val 15438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Get value of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txtInput</a:t>
            </a:r>
            <a:endParaRPr lang="en-US" sz="2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786902" y="4153831"/>
            <a:ext cx="3312661" cy="734363"/>
          </a:xfrm>
          <a:prstGeom prst="wedgeRectCallout">
            <a:avLst>
              <a:gd name="adj1" fmla="val -82464"/>
              <a:gd name="adj2" fmla="val -10829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Add an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&lt;li&gt;</a:t>
            </a:r>
            <a:r>
              <a:rPr lang="en-US" sz="2000" dirty="0" smtClean="0"/>
              <a:t> with content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</a:t>
            </a:r>
            <a:r>
              <a:rPr lang="en-US" sz="2000" dirty="0" smtClean="0"/>
              <a:t> to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myList</a:t>
            </a:r>
            <a:endParaRPr lang="en-US" sz="2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4281038" y="4521012"/>
            <a:ext cx="2529960" cy="333375"/>
          </a:xfrm>
          <a:prstGeom prst="wedgeRectCallout">
            <a:avLst>
              <a:gd name="adj1" fmla="val -43294"/>
              <a:gd name="adj2" fmla="val -194242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Clear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txtInput</a:t>
            </a:r>
            <a:endParaRPr lang="en-US" sz="20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40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It </a:t>
            </a: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T</a:t>
            </a:r>
            <a:r>
              <a:rPr lang="en-US" dirty="0" smtClean="0"/>
              <a:t>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now have the tools to create a real Web App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REST APIs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.NET WebAPI</a:t>
            </a:r>
          </a:p>
          <a:p>
            <a:r>
              <a:rPr lang="en-US" dirty="0" smtClean="0"/>
              <a:t>Database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SQLite</a:t>
            </a:r>
          </a:p>
          <a:p>
            <a:r>
              <a:rPr lang="en-US" dirty="0" smtClean="0"/>
              <a:t>HTML / CSS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Bootstrap</a:t>
            </a:r>
          </a:p>
          <a:p>
            <a:r>
              <a:rPr lang="en-US" dirty="0" smtClean="0"/>
              <a:t>JavaScript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8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107520"/>
            <a:ext cx="9543133" cy="266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WebAPI from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jQuery has functions for calling REST APIs</a:t>
            </a:r>
          </a:p>
          <a:p>
            <a:r>
              <a:rPr lang="en-US" dirty="0" smtClean="0"/>
              <a:t>To make a simple GET or POST request you can call</a:t>
            </a:r>
            <a:br>
              <a:rPr lang="en-US" dirty="0" smtClean="0"/>
            </a:b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$.get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url</a:t>
            </a:r>
            <a:r>
              <a:rPr lang="en-US" dirty="0" smtClean="0">
                <a:latin typeface="Consolas" panose="020B0609020204030204" pitchFamily="49" charset="0"/>
              </a:rPr>
              <a:t>, function(data) {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$.post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url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</a:rPr>
              <a:t>function(data) {	</a:t>
            </a:r>
            <a:r>
              <a:rPr lang="en-US" dirty="0" smtClean="0">
                <a:latin typeface="Consolas" panose="020B0609020204030204" pitchFamily="49" charset="0"/>
              </a:rPr>
              <a:t> });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24301" y="3030630"/>
            <a:ext cx="2998039" cy="15696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jQuery uses the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AJAX</a:t>
            </a:r>
            <a:r>
              <a:rPr lang="en-US" sz="2400" dirty="0" smtClean="0"/>
              <a:t> protocol to communicate with the server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37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448" y="1543460"/>
            <a:ext cx="5876925" cy="4895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447800"/>
            <a:ext cx="5993971" cy="5244402"/>
          </a:xfrm>
        </p:spPr>
        <p:txBody>
          <a:bodyPr>
            <a:no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en-US" dirty="0" smtClean="0"/>
              <a:t>ava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dirty="0" smtClean="0"/>
              <a:t>cript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dirty="0" smtClean="0"/>
              <a:t>bject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dirty="0" smtClean="0"/>
              <a:t>otation</a:t>
            </a:r>
          </a:p>
          <a:p>
            <a:r>
              <a:rPr lang="en-US" dirty="0" smtClean="0"/>
              <a:t>JSON stores complex types</a:t>
            </a:r>
          </a:p>
          <a:p>
            <a:r>
              <a:rPr lang="en-US" dirty="0" smtClean="0"/>
              <a:t>Variables and hardcoded values can be used</a:t>
            </a:r>
          </a:p>
          <a:p>
            <a:r>
              <a:rPr lang="en-US" dirty="0"/>
              <a:t>A</a:t>
            </a:r>
            <a:r>
              <a:rPr lang="en-US" dirty="0" smtClean="0"/>
              <a:t>ccessed like a 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Dictionary&lt;string, object&gt;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dirty="0" smtClean="0"/>
              <a:t>to Get, Set and Add </a:t>
            </a:r>
            <a:br>
              <a:rPr lang="en-US" dirty="0" smtClean="0"/>
            </a:br>
            <a:r>
              <a:rPr lang="en-US" dirty="0" smtClean="0"/>
              <a:t>properties and values</a:t>
            </a:r>
          </a:p>
          <a:p>
            <a:pPr defTabSz="439738"/>
            <a:r>
              <a:rPr lang="en-US" sz="26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JSON.stringify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	</a:t>
            </a:r>
            <a:r>
              <a:rPr lang="en-US" dirty="0" smtClean="0"/>
              <a:t>Serialize </a:t>
            </a:r>
          </a:p>
          <a:p>
            <a:pPr defTabSz="473075"/>
            <a:r>
              <a:rPr lang="en-US" sz="26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JSON.parse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 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 </a:t>
            </a:r>
            <a:r>
              <a:rPr lang="en-US" dirty="0" err="1" smtClean="0"/>
              <a:t>Deserialize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340669" y="4365461"/>
            <a:ext cx="5666484" cy="35181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353643" y="5467368"/>
            <a:ext cx="5666484" cy="38527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66616" y="5909688"/>
            <a:ext cx="5666484" cy="38527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43446" y="3564534"/>
            <a:ext cx="2898760" cy="45198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66616" y="1543460"/>
            <a:ext cx="4520725" cy="45198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399903" y="4746831"/>
            <a:ext cx="5666484" cy="35181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0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Types and WebAPI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6156340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WebAPI allows us to send and receive complex types</a:t>
            </a:r>
          </a:p>
          <a:p>
            <a:endParaRPr lang="en-US" dirty="0" smtClean="0"/>
          </a:p>
          <a:p>
            <a:r>
              <a:rPr lang="en-US" dirty="0" smtClean="0"/>
              <a:t>We can create </a:t>
            </a:r>
            <a:r>
              <a:rPr lang="en-US" b="1" dirty="0" smtClean="0"/>
              <a:t>P</a:t>
            </a:r>
            <a:r>
              <a:rPr lang="en-US" dirty="0" smtClean="0"/>
              <a:t>lain </a:t>
            </a:r>
            <a:r>
              <a:rPr lang="en-US" b="1" dirty="0" smtClean="0"/>
              <a:t>O</a:t>
            </a:r>
            <a:r>
              <a:rPr lang="en-US" dirty="0" smtClean="0"/>
              <a:t>ld </a:t>
            </a:r>
            <a:r>
              <a:rPr lang="en-US" b="1" dirty="0" smtClean="0"/>
              <a:t>C</a:t>
            </a:r>
            <a:r>
              <a:rPr lang="en-US" dirty="0" smtClean="0"/>
              <a:t>LR </a:t>
            </a:r>
            <a:r>
              <a:rPr lang="en-US" b="1" dirty="0" smtClean="0"/>
              <a:t>O</a:t>
            </a:r>
            <a:r>
              <a:rPr lang="en-US" dirty="0" smtClean="0"/>
              <a:t>bjects (POCOs) in our WebAPI</a:t>
            </a:r>
          </a:p>
          <a:p>
            <a:endParaRPr lang="en-US" dirty="0" smtClean="0"/>
          </a:p>
          <a:p>
            <a:r>
              <a:rPr lang="en-US" dirty="0" smtClean="0"/>
              <a:t>POCOs can be shared between </a:t>
            </a:r>
          </a:p>
          <a:p>
            <a:pPr lvl="1"/>
            <a:r>
              <a:rPr lang="en-US" dirty="0" smtClean="0"/>
              <a:t>Server (WebAPI) </a:t>
            </a:r>
          </a:p>
          <a:p>
            <a:pPr lvl="1"/>
            <a:r>
              <a:rPr lang="en-US" dirty="0" smtClean="0"/>
              <a:t>Client (Browser/jQuery)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110"/>
          <a:stretch/>
        </p:blipFill>
        <p:spPr>
          <a:xfrm>
            <a:off x="6802452" y="1524358"/>
            <a:ext cx="5240620" cy="297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26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Types and WebAPI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170"/>
          <a:stretch/>
        </p:blipFill>
        <p:spPr>
          <a:xfrm>
            <a:off x="367470" y="1235631"/>
            <a:ext cx="5802594" cy="4508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06" y="1235631"/>
            <a:ext cx="5471886" cy="5497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967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686" y="438204"/>
            <a:ext cx="6209473" cy="6238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4827829" cy="1500842"/>
          </a:xfrm>
        </p:spPr>
        <p:txBody>
          <a:bodyPr/>
          <a:lstStyle/>
          <a:p>
            <a:r>
              <a:rPr lang="en-US" dirty="0" smtClean="0"/>
              <a:t>Sending Complex </a:t>
            </a:r>
            <a:br>
              <a:rPr lang="en-US" dirty="0" smtClean="0"/>
            </a:br>
            <a:r>
              <a:rPr lang="en-US" dirty="0" smtClean="0"/>
              <a:t>Types to WebAPI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76628"/>
            <a:ext cx="4911859" cy="461557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  <a:r>
              <a:rPr lang="en-US" dirty="0" smtClean="0"/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$.ajax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URL and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contentType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>
                <a:latin typeface="+mn-lt"/>
              </a:rPr>
              <a:t>header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dataType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Serialize JSON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Handle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success()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6589" y="545578"/>
            <a:ext cx="5666484" cy="1614505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98051" y="2480140"/>
            <a:ext cx="5666484" cy="33616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13924" y="5990602"/>
            <a:ext cx="788261" cy="35749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64751" y="2818138"/>
            <a:ext cx="2709856" cy="6096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46769" y="3474777"/>
            <a:ext cx="4813428" cy="27839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55908" y="3769519"/>
            <a:ext cx="4654612" cy="33540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72235" y="4084914"/>
            <a:ext cx="4787962" cy="34721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15076" y="4433962"/>
            <a:ext cx="5337998" cy="166203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WebAPI Parameters – Query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WebAPI will parse the Query String</a:t>
            </a:r>
          </a:p>
          <a:p>
            <a:r>
              <a:rPr lang="en-US" dirty="0" smtClean="0"/>
              <a:t>The first WebAPI Route that matches will execute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698426"/>
            <a:ext cx="8486775" cy="3993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455480" y="4780049"/>
            <a:ext cx="6469820" cy="400110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/inmates/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search</a:t>
            </a:r>
            <a:r>
              <a:rPr lang="en-US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?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=82801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fName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Joe</a:t>
            </a:r>
            <a:r>
              <a:rPr lang="en-US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lName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=Max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9929" y="2538908"/>
            <a:ext cx="2526246" cy="1200329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Note: Both methods have the same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455480" y="3195358"/>
            <a:ext cx="2335970" cy="400110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/inmates/search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34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in POCOs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7192267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Most of the time POCOs won’t have any functionality but it may make sense to add some</a:t>
            </a:r>
          </a:p>
          <a:p>
            <a:r>
              <a:rPr lang="en-US" dirty="0" smtClean="0"/>
              <a:t>Try to keep logic related to the POCO inside the POCO itself if possible</a:t>
            </a:r>
          </a:p>
          <a:p>
            <a:r>
              <a:rPr lang="en-US" dirty="0" smtClean="0"/>
              <a:t>Logic only executes on the server</a:t>
            </a:r>
          </a:p>
          <a:p>
            <a:r>
              <a:rPr lang="en-US" dirty="0" smtClean="0"/>
              <a:t>Executes when the POCO is serialized back to the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696"/>
          <a:stretch/>
        </p:blipFill>
        <p:spPr>
          <a:xfrm>
            <a:off x="7743825" y="58714"/>
            <a:ext cx="4277553" cy="51394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390" y="5377429"/>
            <a:ext cx="5931988" cy="1402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60" y="5368883"/>
            <a:ext cx="4484618" cy="1402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6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53974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Web Applications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10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2447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10561328" cy="1915647"/>
          </a:xfrm>
        </p:spPr>
        <p:txBody>
          <a:bodyPr/>
          <a:lstStyle/>
          <a:p>
            <a:r>
              <a:rPr lang="en-US" dirty="0" smtClean="0"/>
              <a:t>Let’s do something interesting…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Calendar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2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76" y="68810"/>
            <a:ext cx="8067675" cy="6562725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166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72789"/>
            <a:ext cx="6315075" cy="5372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65"/>
          <a:stretch/>
        </p:blipFill>
        <p:spPr>
          <a:xfrm>
            <a:off x="7283375" y="290023"/>
            <a:ext cx="4548188" cy="3219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713" y="3854064"/>
            <a:ext cx="4514850" cy="2790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131501" y="2015472"/>
            <a:ext cx="5666484" cy="255652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current day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current Month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37" y="1969094"/>
            <a:ext cx="5305425" cy="160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37" y="4327022"/>
            <a:ext cx="9220200" cy="198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567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29" y="117104"/>
            <a:ext cx="6000750" cy="6657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GET specific Month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46" b="23790"/>
          <a:stretch/>
        </p:blipFill>
        <p:spPr>
          <a:xfrm>
            <a:off x="75176" y="2322058"/>
            <a:ext cx="5985839" cy="3694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669176" y="1456243"/>
            <a:ext cx="4748005" cy="67645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13633" y="2405070"/>
            <a:ext cx="3139668" cy="36376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13633" y="2768837"/>
            <a:ext cx="5130838" cy="2204814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86343" y="5533040"/>
            <a:ext cx="2951661" cy="51730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6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1" y="1447800"/>
            <a:ext cx="11018897" cy="524440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nsolas" panose="020B0609020204030204" pitchFamily="49" charset="0"/>
              </a:rPr>
              <a:t>div.container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h3</a:t>
            </a:r>
            <a:r>
              <a:rPr lang="en-US" dirty="0" smtClean="0"/>
              <a:t>							Heading for the month and year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div.row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 indent="-342900"/>
            <a:r>
              <a:rPr lang="en-US" sz="2800" dirty="0" smtClean="0">
                <a:latin typeface="Consolas" panose="020B0609020204030204" pitchFamily="49" charset="0"/>
              </a:rPr>
              <a:t>div.col-8	</a:t>
            </a:r>
            <a:r>
              <a:rPr lang="en-US" sz="2800" dirty="0" smtClean="0"/>
              <a:t>		Calendar goes here</a:t>
            </a:r>
            <a:endParaRPr lang="en-US" sz="1400" dirty="0" smtClean="0"/>
          </a:p>
          <a:p>
            <a:pPr lvl="2" indent="-342900"/>
            <a:r>
              <a:rPr lang="en-US" sz="2800" dirty="0" err="1">
                <a:latin typeface="Consolas" panose="020B0609020204030204" pitchFamily="49" charset="0"/>
              </a:rPr>
              <a:t>div.row</a:t>
            </a:r>
            <a:r>
              <a:rPr lang="en-US" sz="2800" dirty="0"/>
              <a:t> 			One for each week</a:t>
            </a:r>
          </a:p>
          <a:p>
            <a:pPr lvl="2" indent="-342900"/>
            <a:r>
              <a:rPr lang="en-US" sz="2800" dirty="0" err="1">
                <a:latin typeface="Consolas" panose="020B0609020204030204" pitchFamily="49" charset="0"/>
              </a:rPr>
              <a:t>div.col</a:t>
            </a: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/>
              <a:t>		</a:t>
            </a:r>
            <a:r>
              <a:rPr lang="en-US" sz="2800" dirty="0" smtClean="0"/>
              <a:t>One </a:t>
            </a:r>
            <a:r>
              <a:rPr lang="en-US" sz="2800" dirty="0"/>
              <a:t>for each day of the </a:t>
            </a:r>
            <a:r>
              <a:rPr lang="en-US" sz="2800" dirty="0" smtClean="0"/>
              <a:t>week</a:t>
            </a:r>
          </a:p>
          <a:p>
            <a:pPr lvl="2" indent="-342900"/>
            <a:endParaRPr lang="en-US" sz="1400" dirty="0" smtClean="0"/>
          </a:p>
          <a:p>
            <a:pPr lvl="1" indent="-342900"/>
            <a:r>
              <a:rPr lang="en-US" sz="2800" dirty="0" smtClean="0">
                <a:latin typeface="Consolas" panose="020B0609020204030204" pitchFamily="49" charset="0"/>
              </a:rPr>
              <a:t>div.col-4	</a:t>
            </a:r>
            <a:r>
              <a:rPr lang="en-US" sz="2800" dirty="0" smtClean="0"/>
              <a:t>		Info goes 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739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7004" y="1273114"/>
            <a:ext cx="2456011" cy="741082"/>
          </a:xfrm>
        </p:spPr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9" y="415761"/>
            <a:ext cx="8448186" cy="61194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28055" y="1114411"/>
            <a:ext cx="6995549" cy="127841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2950" y="2328941"/>
            <a:ext cx="6995549" cy="347365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24836" y="2827727"/>
            <a:ext cx="6995549" cy="127841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24835" y="4106138"/>
            <a:ext cx="6995549" cy="127841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1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  <p:bldP spid="9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674812"/>
            <a:ext cx="8007509" cy="323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0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traffic on a web site runs over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</a:t>
            </a:r>
            <a:r>
              <a:rPr lang="en-US" dirty="0" smtClean="0"/>
              <a:t> runs over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IP</a:t>
            </a:r>
            <a:r>
              <a:rPr lang="en-US" dirty="0" smtClean="0"/>
              <a:t> (Internet Protocol) networks</a:t>
            </a:r>
            <a:endParaRPr lang="en-US" dirty="0"/>
          </a:p>
          <a:p>
            <a:r>
              <a:rPr lang="en-US" dirty="0" smtClean="0"/>
              <a:t>Every request has the following parts</a:t>
            </a:r>
          </a:p>
          <a:p>
            <a:pPr lvl="1"/>
            <a:r>
              <a:rPr lang="en-US" sz="2800" dirty="0" smtClean="0"/>
              <a:t>Verb	</a:t>
            </a:r>
          </a:p>
          <a:p>
            <a:pPr lvl="1"/>
            <a:r>
              <a:rPr lang="en-US" sz="2800" dirty="0" smtClean="0"/>
              <a:t>URL</a:t>
            </a:r>
          </a:p>
          <a:p>
            <a:pPr lvl="1"/>
            <a:r>
              <a:rPr lang="en-US" sz="2800" dirty="0" smtClean="0"/>
              <a:t>Headers</a:t>
            </a:r>
          </a:p>
          <a:p>
            <a:pPr lvl="1"/>
            <a:r>
              <a:rPr lang="en-US" sz="2800" dirty="0" smtClean="0"/>
              <a:t>Body </a:t>
            </a:r>
            <a:r>
              <a:rPr lang="en-US" sz="2000" dirty="0" smtClean="0"/>
              <a:t>(optional)</a:t>
            </a:r>
          </a:p>
          <a:p>
            <a:pPr marL="457200" lvl="1" indent="0">
              <a:buNone/>
            </a:pPr>
            <a:endParaRPr lang="en-US" sz="2800" dirty="0"/>
          </a:p>
          <a:p>
            <a:pPr marL="57150" indent="0">
              <a:buNone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</a:t>
            </a:r>
            <a:r>
              <a:rPr lang="en-US" sz="3200" dirty="0" smtClean="0">
                <a:latin typeface="Consolas" panose="020B0609020204030204" pitchFamily="49" charset="0"/>
              </a:rPr>
              <a:t> https://www.google.com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83426" y="2871604"/>
            <a:ext cx="3721100" cy="318548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274320" rIns="274320" bIns="274320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</a:t>
            </a:r>
            <a:r>
              <a:rPr lang="en-US" sz="3200" dirty="0" smtClean="0"/>
              <a:t> stands for</a:t>
            </a:r>
            <a:br>
              <a:rPr lang="en-US" sz="3200" dirty="0" smtClean="0"/>
            </a:br>
            <a:endParaRPr lang="en-US" sz="1100" dirty="0" smtClean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</a:t>
            </a:r>
            <a:r>
              <a:rPr lang="en-US" sz="2800" dirty="0" smtClean="0"/>
              <a:t>yper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</a:t>
            </a:r>
            <a:r>
              <a:rPr lang="en-US" sz="2800" dirty="0" smtClean="0"/>
              <a:t>ext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</a:t>
            </a:r>
            <a:r>
              <a:rPr lang="en-US" sz="2800" dirty="0" smtClean="0"/>
              <a:t>ransfer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</a:t>
            </a:r>
            <a:r>
              <a:rPr lang="en-US" sz="2800" dirty="0" smtClean="0"/>
              <a:t>rotocol</a:t>
            </a:r>
            <a:endParaRPr lang="en-US" sz="2800" dirty="0"/>
          </a:p>
        </p:txBody>
      </p:sp>
      <p:sp>
        <p:nvSpPr>
          <p:cNvPr id="6" name="Rectangular Callout 5"/>
          <p:cNvSpPr/>
          <p:nvPr/>
        </p:nvSpPr>
        <p:spPr>
          <a:xfrm>
            <a:off x="3866955" y="5438273"/>
            <a:ext cx="1116531" cy="394636"/>
          </a:xfrm>
          <a:prstGeom prst="wedgeRectCallout">
            <a:avLst>
              <a:gd name="adj1" fmla="val -34626"/>
              <a:gd name="adj2" fmla="val 118598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URL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1053679" y="5433460"/>
            <a:ext cx="1116531" cy="394636"/>
          </a:xfrm>
          <a:prstGeom prst="wedgeRectCallout">
            <a:avLst>
              <a:gd name="adj1" fmla="val -34626"/>
              <a:gd name="adj2" fmla="val 118598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6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88564" cy="741082"/>
          </a:xfrm>
        </p:spPr>
        <p:txBody>
          <a:bodyPr/>
          <a:lstStyle/>
          <a:p>
            <a:r>
              <a:rPr lang="en-US" dirty="0" smtClean="0"/>
              <a:t>WebAPI Parameters – Request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018897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Larger amounts of data can be passed in the body of the HTTP request</a:t>
            </a:r>
          </a:p>
          <a:p>
            <a:endParaRPr lang="en-US" dirty="0" smtClean="0"/>
          </a:p>
          <a:p>
            <a:r>
              <a:rPr lang="en-US" dirty="0" smtClean="0"/>
              <a:t>Body data can contain .NET base types and also encoded data such as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en-US" dirty="0" smtClean="0"/>
              <a:t>Use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FromBody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dirty="0" smtClean="0"/>
              <a:t> attribute to denote a method parameter that should be loaded from the body</a:t>
            </a:r>
          </a:p>
          <a:p>
            <a:endParaRPr lang="en-US" dirty="0" smtClean="0"/>
          </a:p>
          <a:p>
            <a:r>
              <a:rPr lang="en-US" dirty="0" smtClean="0"/>
              <a:t>There can only be on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FromBody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dirty="0" smtClean="0"/>
              <a:t> parameter per method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98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Document Ready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/calendar/month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Populate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5" y="3152374"/>
            <a:ext cx="83724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2741"/>
          <a:stretch/>
        </p:blipFill>
        <p:spPr>
          <a:xfrm>
            <a:off x="3830613" y="764930"/>
            <a:ext cx="8267602" cy="5859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3028580" cy="5244402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Loop through Weeks and create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div.row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 startAt="4"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Loop through Days and create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div.col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892" y="2570195"/>
            <a:ext cx="6995549" cy="38576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31898" y="3003765"/>
            <a:ext cx="7243376" cy="267606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33505" y="3565591"/>
            <a:ext cx="6701320" cy="1911442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31898" y="5648325"/>
            <a:ext cx="6995549" cy="366959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8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539"/>
          <a:stretch/>
        </p:blipFill>
        <p:spPr>
          <a:xfrm>
            <a:off x="5270216" y="1400175"/>
            <a:ext cx="6839014" cy="5281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5297488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Add a custom attribute </a:t>
            </a:r>
            <a:br>
              <a:rPr lang="en-US" dirty="0" smtClean="0"/>
            </a:br>
            <a:r>
              <a:rPr lang="en-US" dirty="0" smtClean="0"/>
              <a:t>to each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div.col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Add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click</a:t>
            </a:r>
            <a:r>
              <a:rPr lang="en-US" dirty="0" smtClean="0"/>
              <a:t> to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div.col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Remove active class </a:t>
            </a:r>
            <a:br>
              <a:rPr lang="en-US" dirty="0" smtClean="0"/>
            </a:br>
            <a:r>
              <a:rPr lang="en-US" dirty="0" smtClean="0"/>
              <a:t>from all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div.day</a:t>
            </a:r>
            <a:endParaRPr lang="en-US" dirty="0" smtClean="0"/>
          </a:p>
          <a:p>
            <a:r>
              <a:rPr lang="en-US" dirty="0" smtClean="0"/>
              <a:t>Add class to active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div.day</a:t>
            </a:r>
            <a:r>
              <a:rPr lang="en-US" dirty="0" smtClean="0"/>
              <a:t> to show that </a:t>
            </a:r>
            <a:br>
              <a:rPr lang="en-US" dirty="0" smtClean="0"/>
            </a:br>
            <a:r>
              <a:rPr lang="en-US" dirty="0" smtClean="0"/>
              <a:t>it is selected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Create API to pull info</a:t>
            </a:r>
          </a:p>
          <a:p>
            <a:r>
              <a:rPr lang="en-US" dirty="0" smtClean="0"/>
              <a:t>Display Info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41840" y="3193914"/>
            <a:ext cx="5130360" cy="3359286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09090" y="2286464"/>
            <a:ext cx="4161349" cy="38576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09090" y="3491842"/>
            <a:ext cx="5130360" cy="29910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09090" y="4324020"/>
            <a:ext cx="5130360" cy="190533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75535" y="5322191"/>
            <a:ext cx="5130360" cy="68808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09090" y="3818538"/>
            <a:ext cx="5130360" cy="29910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73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7" grpId="0" animBg="1"/>
      <p:bldP spid="11" grpId="0" animBg="1"/>
      <p:bldP spid="8" grpId="0" animBg="1"/>
      <p:bldP spid="10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</a:t>
            </a:r>
            <a:r>
              <a:rPr lang="en-US" dirty="0" smtClean="0">
                <a:latin typeface="Consolas" panose="020B0609020204030204" pitchFamily="49" charset="0"/>
              </a:rPr>
              <a:t>POCO</a:t>
            </a:r>
            <a:r>
              <a:rPr lang="en-US" dirty="0" smtClean="0"/>
              <a:t> for Appointments</a:t>
            </a:r>
          </a:p>
          <a:p>
            <a:r>
              <a:rPr lang="en-US" dirty="0" smtClean="0"/>
              <a:t>Add a Form to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#info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/>
              <a:t>column to add an Appointment</a:t>
            </a:r>
          </a:p>
          <a:p>
            <a:r>
              <a:rPr lang="en-US" dirty="0" smtClean="0"/>
              <a:t>Add a database table to store appointments</a:t>
            </a:r>
          </a:p>
          <a:p>
            <a:r>
              <a:rPr lang="en-US" dirty="0" smtClean="0"/>
              <a:t>Add an API to save appointments into the DB table</a:t>
            </a:r>
          </a:p>
          <a:p>
            <a:r>
              <a:rPr lang="en-US" dirty="0" smtClean="0"/>
              <a:t>Update the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GetDate</a:t>
            </a:r>
            <a:r>
              <a:rPr lang="en-US" dirty="0" smtClean="0"/>
              <a:t> APIs to return the appointment information</a:t>
            </a:r>
          </a:p>
          <a:p>
            <a:r>
              <a:rPr lang="en-US" dirty="0" smtClean="0"/>
              <a:t>Display the appointment information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289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53974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Web Applications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11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256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53974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101 Review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36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520" y="1361661"/>
            <a:ext cx="3661343" cy="519422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Variable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Class</a:t>
            </a:r>
            <a:endParaRPr lang="en-US" sz="28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Library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Method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Property</a:t>
            </a:r>
            <a:endParaRPr lang="en-US" sz="24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Operator</a:t>
            </a:r>
            <a:endParaRPr lang="en-US" sz="32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858702" y="1380911"/>
            <a:ext cx="9333297" cy="5194220"/>
          </a:xfrm>
        </p:spPr>
        <p:txBody>
          <a:bodyPr>
            <a:noAutofit/>
          </a:bodyPr>
          <a:lstStyle/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Stores </a:t>
            </a:r>
            <a:r>
              <a:rPr lang="en-US" sz="2800" dirty="0"/>
              <a:t>a </a:t>
            </a:r>
            <a:r>
              <a:rPr lang="en-US" sz="2800" dirty="0" smtClean="0"/>
              <a:t>value</a:t>
            </a:r>
            <a:endParaRPr lang="en-US" sz="2400" dirty="0" smtClean="0"/>
          </a:p>
          <a:p>
            <a:pPr marL="0" indent="0">
              <a:spcBef>
                <a:spcPts val="1300"/>
              </a:spcBef>
              <a:buNone/>
            </a:pPr>
            <a:endParaRPr lang="en-US" sz="105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Contains </a:t>
            </a:r>
            <a:r>
              <a:rPr lang="en-US" sz="2800" dirty="0"/>
              <a:t>functionality and </a:t>
            </a:r>
            <a:r>
              <a:rPr lang="en-US" sz="2800" dirty="0" smtClean="0"/>
              <a:t>values</a:t>
            </a:r>
          </a:p>
          <a:p>
            <a:pPr marL="0" indent="0">
              <a:spcBef>
                <a:spcPts val="1300"/>
              </a:spcBef>
              <a:buNone/>
            </a:pPr>
            <a:endParaRPr lang="en-US" sz="105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Set </a:t>
            </a:r>
            <a:r>
              <a:rPr lang="en-US" sz="2800" dirty="0"/>
              <a:t>of </a:t>
            </a:r>
            <a:r>
              <a:rPr lang="en-US" sz="2800" dirty="0" smtClean="0"/>
              <a:t>Classes </a:t>
            </a:r>
            <a:r>
              <a:rPr lang="en-US" sz="2800" dirty="0"/>
              <a:t>that can be referenced in your </a:t>
            </a:r>
            <a:r>
              <a:rPr lang="en-US" sz="2800" dirty="0" smtClean="0"/>
              <a:t>code</a:t>
            </a:r>
            <a:endParaRPr lang="en-US" sz="2400" dirty="0" smtClean="0"/>
          </a:p>
          <a:p>
            <a:pPr marL="0" indent="0">
              <a:spcBef>
                <a:spcPts val="1300"/>
              </a:spcBef>
              <a:buNone/>
            </a:pPr>
            <a:endParaRPr lang="en-US" sz="90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Block </a:t>
            </a:r>
            <a:r>
              <a:rPr lang="en-US" sz="2800" dirty="0"/>
              <a:t>of code that performs </a:t>
            </a:r>
            <a:r>
              <a:rPr lang="en-US" sz="2800" dirty="0" smtClean="0"/>
              <a:t>some action(s)</a:t>
            </a:r>
            <a:endParaRPr lang="en-US" sz="2400" dirty="0" smtClean="0"/>
          </a:p>
          <a:p>
            <a:pPr marL="0" indent="0">
              <a:spcBef>
                <a:spcPts val="1300"/>
              </a:spcBef>
              <a:buNone/>
            </a:pPr>
            <a:endParaRPr lang="en-US" sz="105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Variable </a:t>
            </a:r>
            <a:r>
              <a:rPr lang="en-US" sz="2800" dirty="0"/>
              <a:t>that can be accessed </a:t>
            </a:r>
            <a:r>
              <a:rPr lang="en-US" sz="2800" dirty="0" smtClean="0"/>
              <a:t>inside </a:t>
            </a:r>
            <a:r>
              <a:rPr lang="en-US" sz="2800" dirty="0"/>
              <a:t>a </a:t>
            </a:r>
            <a:r>
              <a:rPr lang="en-US" sz="2800" dirty="0" smtClean="0"/>
              <a:t>Class</a:t>
            </a:r>
            <a:endParaRPr lang="en-US" sz="2400" dirty="0" smtClean="0"/>
          </a:p>
          <a:p>
            <a:pPr marL="0" indent="0">
              <a:spcBef>
                <a:spcPts val="1300"/>
              </a:spcBef>
              <a:buNone/>
            </a:pPr>
            <a:endParaRPr lang="en-US" sz="800" dirty="0" smtClean="0"/>
          </a:p>
          <a:p>
            <a:pPr marL="0" indent="0">
              <a:spcBef>
                <a:spcPts val="1300"/>
              </a:spcBef>
              <a:buNone/>
            </a:pPr>
            <a:r>
              <a:rPr lang="en-US" sz="2800" dirty="0" smtClean="0"/>
              <a:t>An </a:t>
            </a:r>
            <a:r>
              <a:rPr lang="en-US" sz="2800" dirty="0"/>
              <a:t>action </a:t>
            </a:r>
            <a:r>
              <a:rPr lang="en-US" sz="2800" dirty="0" smtClean="0"/>
              <a:t>performed on one or more values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58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472317" cy="4774246"/>
          </a:xfrm>
        </p:spPr>
        <p:txBody>
          <a:bodyPr>
            <a:noAutofit/>
          </a:bodyPr>
          <a:lstStyle/>
          <a:p>
            <a:r>
              <a:rPr lang="en-US" dirty="0" smtClean="0"/>
              <a:t>A variable can be declared three different ways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variableName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r>
              <a:rPr lang="en-US" dirty="0"/>
              <a:t>	</a:t>
            </a:r>
            <a:endParaRPr lang="en-US" dirty="0" smtClean="0"/>
          </a:p>
          <a:p>
            <a:pPr marL="914400" lvl="2" indent="0">
              <a:buNone/>
            </a:pP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birthYear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variableName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value;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decimal profit = 5280.32m;</a:t>
            </a:r>
            <a:endParaRPr lang="en-US" sz="2400" b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variableName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value;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</a:pP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isSaved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true;</a:t>
            </a:r>
          </a:p>
          <a:p>
            <a:pPr marL="57150" indent="0">
              <a:buNone/>
            </a:pPr>
            <a:endParaRPr lang="en-US" dirty="0" smtClean="0"/>
          </a:p>
          <a:p>
            <a:pPr marL="514350" indent="-457200"/>
            <a:r>
              <a:rPr lang="en-US" dirty="0" smtClean="0"/>
              <a:t>What does the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</a:t>
            </a:r>
            <a:r>
              <a:rPr lang="en-US" dirty="0" smtClean="0"/>
              <a:t>  keyword tell </a:t>
            </a:r>
            <a:r>
              <a:rPr lang="en-US" dirty="0" err="1" smtClean="0"/>
              <a:t>.Net</a:t>
            </a:r>
            <a:r>
              <a:rPr lang="en-US" dirty="0" smtClean="0"/>
              <a:t>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82268" y="2487344"/>
            <a:ext cx="5736159" cy="2999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Value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 smtClean="0"/>
              <a:t> set &amp; Type declared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Value set &amp; Type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declared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 smtClean="0"/>
              <a:t>Value set &amp; Type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51552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and Indentions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20792"/>
            <a:ext cx="11545889" cy="5130265"/>
          </a:xfrm>
        </p:spPr>
        <p:txBody>
          <a:bodyPr>
            <a:noAutofit/>
          </a:bodyPr>
          <a:lstStyle/>
          <a:p>
            <a:r>
              <a:rPr lang="en-US" dirty="0" smtClean="0"/>
              <a:t>Variables are only accessible inside the block of code where they are declared</a:t>
            </a:r>
          </a:p>
          <a:p>
            <a:endParaRPr lang="en-US" sz="1400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scope</a:t>
            </a:r>
            <a:r>
              <a:rPr lang="en-US" dirty="0" smtClean="0"/>
              <a:t> of a variable is the block where the variable is declared</a:t>
            </a:r>
          </a:p>
          <a:p>
            <a:endParaRPr lang="en-US" sz="1300" dirty="0" smtClean="0"/>
          </a:p>
          <a:p>
            <a:r>
              <a:rPr lang="en-US" dirty="0" smtClean="0"/>
              <a:t>Curly Brackets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 }</a:t>
            </a:r>
            <a:r>
              <a:rPr lang="en-US" dirty="0" smtClean="0"/>
              <a:t> define blocks</a:t>
            </a:r>
          </a:p>
          <a:p>
            <a:endParaRPr lang="en-US" sz="1300" dirty="0" smtClean="0"/>
          </a:p>
          <a:p>
            <a:r>
              <a:rPr lang="en-US" dirty="0" smtClean="0"/>
              <a:t>Indentions (tabs) are used emphasize code blocks</a:t>
            </a:r>
          </a:p>
          <a:p>
            <a:endParaRPr lang="en-US" sz="1200" dirty="0" smtClean="0"/>
          </a:p>
          <a:p>
            <a:r>
              <a:rPr lang="en-US" dirty="0" smtClean="0"/>
              <a:t>Nothing should line up with an </a:t>
            </a:r>
            <a:r>
              <a:rPr lang="en-US" b="1" dirty="0" smtClean="0"/>
              <a:t>open</a:t>
            </a:r>
            <a:r>
              <a:rPr lang="en-US" dirty="0" smtClean="0"/>
              <a:t> curly </a:t>
            </a:r>
            <a:r>
              <a:rPr lang="en-US" dirty="0"/>
              <a:t>b</a:t>
            </a:r>
            <a:r>
              <a:rPr lang="en-US" dirty="0" smtClean="0"/>
              <a:t>racket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smtClean="0"/>
              <a:t> except its matching </a:t>
            </a:r>
            <a:r>
              <a:rPr lang="en-US" b="1" dirty="0" smtClean="0"/>
              <a:t>closing</a:t>
            </a:r>
            <a:r>
              <a:rPr lang="en-US" dirty="0" smtClean="0"/>
              <a:t> curly bracket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0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72078"/>
            <a:ext cx="10687050" cy="3390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907945" cy="741082"/>
          </a:xfrm>
        </p:spPr>
        <p:txBody>
          <a:bodyPr/>
          <a:lstStyle/>
          <a:p>
            <a:r>
              <a:rPr lang="en-US" dirty="0" smtClean="0"/>
              <a:t>WebAPI Parameters – Request Body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22" y="3950917"/>
            <a:ext cx="6974475" cy="278178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83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24728"/>
            <a:ext cx="10615446" cy="4639701"/>
          </a:xfrm>
        </p:spPr>
        <p:txBody>
          <a:bodyPr>
            <a:normAutofit/>
          </a:bodyPr>
          <a:lstStyle/>
          <a:p>
            <a:r>
              <a:rPr lang="en-US" dirty="0" smtClean="0"/>
              <a:t>What does the </a:t>
            </a:r>
            <a:r>
              <a:rPr lang="en-US" sz="36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r>
              <a:rPr lang="en-US" dirty="0" smtClean="0"/>
              <a:t> operator do with</a:t>
            </a:r>
          </a:p>
          <a:p>
            <a:pPr lvl="1"/>
            <a:r>
              <a:rPr lang="en-US" sz="28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Why is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 smtClean="0"/>
              <a:t> concatenation potentially dangerous?</a:t>
            </a:r>
          </a:p>
          <a:p>
            <a:endParaRPr lang="en-US" dirty="0" smtClean="0"/>
          </a:p>
          <a:p>
            <a:r>
              <a:rPr lang="en-US" dirty="0" smtClean="0"/>
              <a:t>What is the result of a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boolean</a:t>
            </a:r>
            <a:r>
              <a:rPr lang="en-US" dirty="0" smtClean="0"/>
              <a:t> operator?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88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70991"/>
            <a:ext cx="10821988" cy="5318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+</a:t>
            </a:r>
            <a:r>
              <a:rPr lang="en-US" dirty="0" smtClean="0"/>
              <a:t>		Add					</a:t>
            </a:r>
            <a:r>
              <a:rPr lang="en-US" dirty="0" smtClean="0">
                <a:latin typeface="Consolas" panose="020B0609020204030204" pitchFamily="49" charset="0"/>
              </a:rPr>
              <a:t>var a = 1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r>
              <a:rPr lang="en-US" dirty="0" smtClean="0">
                <a:latin typeface="Consolas" panose="020B0609020204030204" pitchFamily="49" charset="0"/>
              </a:rPr>
              <a:t> 7;		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a=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-</a:t>
            </a:r>
            <a:r>
              <a:rPr lang="en-US" dirty="0" smtClean="0"/>
              <a:t>		Subtract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b = 5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dirty="0" smtClean="0">
                <a:latin typeface="Consolas" panose="020B0609020204030204" pitchFamily="49" charset="0"/>
              </a:rPr>
              <a:t> a;		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b=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*</a:t>
            </a:r>
            <a:r>
              <a:rPr lang="en-US" dirty="0" smtClean="0"/>
              <a:t>		Multiply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c = a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lang="en-US" dirty="0" smtClean="0">
                <a:latin typeface="Consolas" panose="020B0609020204030204" pitchFamily="49" charset="0"/>
              </a:rPr>
              <a:t> 2;		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c=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</a:rPr>
              <a:t>/</a:t>
            </a:r>
            <a:r>
              <a:rPr lang="en-US" b="1" dirty="0" smtClean="0"/>
              <a:t>	</a:t>
            </a:r>
            <a:r>
              <a:rPr lang="en-US" dirty="0" smtClean="0"/>
              <a:t>	Divide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d = 6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dirty="0" smtClean="0">
                <a:latin typeface="Consolas" panose="020B0609020204030204" pitchFamily="49" charset="0"/>
              </a:rPr>
              <a:t> b;		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d=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e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6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5;</a:t>
            </a:r>
            <a:r>
              <a:rPr lang="en-US" dirty="0">
                <a:latin typeface="Consolas" panose="020B0609020204030204" pitchFamily="49" charset="0"/>
              </a:rPr>
              <a:t>			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e=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		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f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6.0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5;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f=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111" y="452718"/>
            <a:ext cx="1090580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Math Operators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93710" y="1480717"/>
            <a:ext cx="2058210" cy="5348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8</a:t>
            </a:r>
          </a:p>
          <a:p>
            <a:pPr marL="0" indent="0">
              <a:buFont typeface="Wingdings 3" charset="2"/>
              <a:buNone/>
            </a:pPr>
            <a:endParaRPr lang="en-US" sz="20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-3</a:t>
            </a:r>
          </a:p>
          <a:p>
            <a:pPr marL="0" indent="0">
              <a:buFont typeface="Wingdings 3" charset="2"/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</a:p>
          <a:p>
            <a:pPr marL="0" indent="0">
              <a:buFont typeface="Wingdings 3" charset="2"/>
              <a:buNone/>
            </a:pPr>
            <a:endParaRPr lang="en-US" sz="16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-2</a:t>
            </a:r>
          </a:p>
          <a:p>
            <a:pPr marL="0" indent="0">
              <a:buFont typeface="Wingdings 3" charset="2"/>
              <a:buNone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</a:t>
            </a:r>
          </a:p>
          <a:p>
            <a:pPr marL="0" indent="0">
              <a:buFont typeface="Wingdings 3" charset="2"/>
              <a:buNone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1.2	</a:t>
            </a:r>
            <a:endParaRPr lang="en-US" sz="3200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4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724025"/>
            <a:ext cx="7660401" cy="537749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Length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l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Length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Substring(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start)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(3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Substring(int start, int length)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(3,2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Replace(string old, string new)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/>
              <a:t>		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r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400" dirty="0">
                <a:latin typeface="Consolas" panose="020B0609020204030204" pitchFamily="49" charset="0"/>
              </a:rPr>
              <a:t>("r", "a</a:t>
            </a:r>
            <a:r>
              <a:rPr lang="en-US" sz="2400" dirty="0" smtClean="0">
                <a:latin typeface="Consolas" panose="020B0609020204030204" pitchFamily="49" charset="0"/>
              </a:rPr>
              <a:t>");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6111" y="452718"/>
            <a:ext cx="1090580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string</a:t>
            </a:r>
            <a:r>
              <a:rPr lang="en-US" dirty="0"/>
              <a:t> Methods and Properties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		</a:t>
            </a:r>
            <a:r>
              <a:rPr lang="en-US" sz="2000" dirty="0" smtClean="0">
                <a:latin typeface="Consolas" panose="020B0609020204030204" pitchFamily="49" charset="0"/>
              </a:rPr>
              <a:t>		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strVal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42063" y="2562056"/>
            <a:ext cx="2313043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b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012345</a:t>
            </a:r>
            <a:endParaRPr lang="en-US" sz="2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" name="Right Arrow 1"/>
          <p:cNvSpPr/>
          <p:nvPr/>
        </p:nvSpPr>
        <p:spPr>
          <a:xfrm rot="16200000">
            <a:off x="10903405" y="2917542"/>
            <a:ext cx="162037" cy="24345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921951" y="1722836"/>
            <a:ext cx="4270048" cy="520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l=6</a:t>
            </a: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="bar"</a:t>
            </a: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r="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2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2" grpId="0" animBg="1"/>
      <p:bldP spid="9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7714" y="2351479"/>
            <a:ext cx="2742815" cy="3644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sw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false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1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-1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69300" y="3523277"/>
            <a:ext cx="2313043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012345</a:t>
            </a:r>
            <a:endParaRPr lang="en-US" sz="2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6111" y="452718"/>
            <a:ext cx="1090580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string</a:t>
            </a:r>
            <a:r>
              <a:rPr lang="en-US" dirty="0"/>
              <a:t> Methods and Properties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		</a:t>
            </a:r>
            <a:r>
              <a:rPr lang="en-US" sz="2000" dirty="0" smtClean="0">
                <a:latin typeface="Consolas" panose="020B0609020204030204" pitchFamily="49" charset="0"/>
              </a:rPr>
              <a:t>		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strVal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="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foobar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10351484" y="3878601"/>
            <a:ext cx="162037" cy="24345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10944415" y="3878601"/>
            <a:ext cx="162037" cy="24345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98512" y="2005648"/>
            <a:ext cx="8188008" cy="52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 smtClean="0">
                <a:latin typeface="Consolas" panose="020B0609020204030204" pitchFamily="49" charset="0"/>
              </a:rPr>
              <a:t>StartsWith</a:t>
            </a:r>
            <a:r>
              <a:rPr lang="en-US" dirty="0" smtClean="0">
                <a:latin typeface="Consolas" panose="020B0609020204030204" pitchFamily="49" charset="0"/>
              </a:rPr>
              <a:t>(string value)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/>
              <a:t>		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sw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StartsWith</a:t>
            </a:r>
            <a:r>
              <a:rPr lang="en-US" sz="2400" dirty="0" smtClean="0">
                <a:latin typeface="Consolas" panose="020B0609020204030204" pitchFamily="49" charset="0"/>
              </a:rPr>
              <a:t>("bar");</a:t>
            </a:r>
            <a:r>
              <a:rPr lang="en-US" dirty="0" smtClean="0">
                <a:latin typeface="Consolas" panose="020B0609020204030204" pitchFamily="49" charset="0"/>
              </a:rPr>
              <a:t>	 		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IndexOf</a:t>
            </a:r>
            <a:r>
              <a:rPr lang="en-US" dirty="0" smtClean="0">
                <a:latin typeface="Consolas" panose="020B0609020204030204" pitchFamily="49" charset="0"/>
              </a:rPr>
              <a:t>(string value)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i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</a:t>
            </a:r>
            <a:r>
              <a:rPr lang="en-US" sz="2400" dirty="0" smtClean="0">
                <a:latin typeface="Consolas" panose="020B0609020204030204" pitchFamily="49" charset="0"/>
              </a:rPr>
              <a:t>("o");</a:t>
            </a:r>
            <a:r>
              <a:rPr lang="en-US" dirty="0" smtClean="0">
                <a:latin typeface="Consolas" panose="020B0609020204030204" pitchFamily="49" charset="0"/>
              </a:rPr>
              <a:t>	 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	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</a:rPr>
              <a:t>IndexOf</a:t>
            </a:r>
            <a:r>
              <a:rPr lang="en-US" dirty="0" smtClean="0">
                <a:latin typeface="Consolas" panose="020B0609020204030204" pitchFamily="49" charset="0"/>
              </a:rPr>
              <a:t>(string value,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startIndex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i = </a:t>
            </a:r>
            <a:r>
              <a:rPr lang="en-US" sz="2400" dirty="0" err="1" smtClean="0">
                <a:latin typeface="Consolas" panose="020B0609020204030204" pitchFamily="49" charset="0"/>
              </a:rPr>
              <a:t>strVal.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</a:t>
            </a:r>
            <a:r>
              <a:rPr lang="en-US" sz="2400" dirty="0" smtClean="0">
                <a:latin typeface="Consolas" panose="020B0609020204030204" pitchFamily="49" charset="0"/>
              </a:rPr>
              <a:t>("o",4);</a:t>
            </a:r>
            <a:r>
              <a:rPr lang="en-US" dirty="0" smtClean="0">
                <a:latin typeface="Consolas" panose="020B0609020204030204" pitchFamily="49" charset="0"/>
              </a:rPr>
              <a:t>	 		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45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793720" cy="4633632"/>
          </a:xfrm>
        </p:spPr>
        <p:txBody>
          <a:bodyPr/>
          <a:lstStyle/>
          <a:p>
            <a:r>
              <a:rPr lang="en-US" dirty="0" smtClean="0"/>
              <a:t>Arrays allow you to store lists of information</a:t>
            </a:r>
          </a:p>
          <a:p>
            <a:r>
              <a:rPr lang="en-US" dirty="0" smtClean="0"/>
              <a:t>Typed</a:t>
            </a:r>
          </a:p>
          <a:p>
            <a:r>
              <a:rPr lang="en-US" dirty="0" smtClean="0"/>
              <a:t>Fixed Length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0 </a:t>
            </a:r>
            <a:r>
              <a:rPr lang="en-US" dirty="0" smtClean="0"/>
              <a:t>based indexing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</a:t>
            </a:r>
            <a:r>
              <a:rPr lang="en-US" dirty="0" err="1" smtClean="0">
                <a:latin typeface="Consolas" panose="020B0609020204030204" pitchFamily="49" charset="0"/>
              </a:rPr>
              <a:t>ums</a:t>
            </a:r>
            <a:r>
              <a:rPr lang="en-US" dirty="0" smtClean="0">
                <a:latin typeface="Consolas" panose="020B0609020204030204" pitchFamily="49" charset="0"/>
              </a:rPr>
              <a:t> = new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[5];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officeApps</a:t>
            </a:r>
            <a:r>
              <a:rPr lang="en-US" dirty="0" smtClean="0">
                <a:latin typeface="Consolas" panose="020B0609020204030204" pitchFamily="49" charset="0"/>
              </a:rPr>
              <a:t> = new[] {"</a:t>
            </a:r>
            <a:r>
              <a:rPr lang="en-US" dirty="0" err="1" smtClean="0">
                <a:latin typeface="Consolas" panose="020B0609020204030204" pitchFamily="49" charset="0"/>
              </a:rPr>
              <a:t>Powerpoint</a:t>
            </a:r>
            <a:r>
              <a:rPr lang="en-US" dirty="0" smtClean="0">
                <a:latin typeface="Consolas" panose="020B0609020204030204" pitchFamily="49" charset="0"/>
              </a:rPr>
              <a:t>", "Excel"};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65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Data in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55238" cy="4633632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n-lt"/>
              </a:rPr>
              <a:t>Arrays are just variables that can store multiple values</a:t>
            </a:r>
          </a:p>
          <a:p>
            <a:r>
              <a:rPr lang="en-US" dirty="0" smtClean="0"/>
              <a:t>Values </a:t>
            </a:r>
            <a:r>
              <a:rPr lang="en-US" dirty="0"/>
              <a:t>are accessed using Square Brackets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+mn-lt"/>
            </a:endParaRPr>
          </a:p>
          <a:p>
            <a:r>
              <a:rPr lang="en-US" dirty="0" smtClean="0"/>
              <a:t>The </a:t>
            </a:r>
            <a:r>
              <a:rPr lang="en-US" dirty="0"/>
              <a:t>Array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ndex</a:t>
            </a:r>
            <a:r>
              <a:rPr lang="en-US" dirty="0" smtClean="0"/>
              <a:t> </a:t>
            </a:r>
            <a:r>
              <a:rPr lang="en-US" dirty="0"/>
              <a:t>is the position you want to work </a:t>
            </a:r>
            <a:r>
              <a:rPr lang="en-US" dirty="0" smtClean="0"/>
              <a:t>with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Items in an Array can be retrieved and set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Consolas" panose="020B0609020204030204" pitchFamily="49" charset="0"/>
              </a:rPr>
              <a:t>	var </a:t>
            </a:r>
            <a:r>
              <a:rPr lang="en-US" dirty="0" err="1" smtClean="0">
                <a:latin typeface="Consolas" panose="020B0609020204030204" pitchFamily="49" charset="0"/>
              </a:rPr>
              <a:t>myArray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new[] {"Joe</a:t>
            </a:r>
            <a:r>
              <a:rPr lang="en-US" dirty="0" smtClean="0">
                <a:latin typeface="Consolas" panose="020B0609020204030204" pitchFamily="49" charset="0"/>
              </a:rPr>
              <a:t>", "Sam</a:t>
            </a:r>
            <a:r>
              <a:rPr lang="en-US" dirty="0">
                <a:latin typeface="Consolas" panose="020B0609020204030204" pitchFamily="49" charset="0"/>
              </a:rPr>
              <a:t>", "Keith</a:t>
            </a:r>
            <a:r>
              <a:rPr lang="en-US" dirty="0" smtClean="0">
                <a:latin typeface="Consolas" panose="020B0609020204030204" pitchFamily="49" charset="0"/>
              </a:rPr>
              <a:t>"};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var item = </a:t>
            </a:r>
            <a:r>
              <a:rPr lang="en-US" dirty="0" err="1" smtClean="0">
                <a:latin typeface="Consolas" panose="020B0609020204030204" pitchFamily="49" charset="0"/>
              </a:rPr>
              <a:t>myArray</a:t>
            </a:r>
            <a:r>
              <a:rPr lang="en-US" dirty="0" smtClean="0">
                <a:latin typeface="Consolas" panose="020B0609020204030204" pitchFamily="49" charset="0"/>
              </a:rPr>
              <a:t>[1];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myArray</a:t>
            </a:r>
            <a:r>
              <a:rPr lang="en-US" dirty="0" smtClean="0">
                <a:latin typeface="Consolas" panose="020B0609020204030204" pitchFamily="49" charset="0"/>
              </a:rPr>
              <a:t>[2] = "Mark";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8375" y="4442777"/>
            <a:ext cx="397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0      1       2</a:t>
            </a:r>
            <a:endParaRPr lang="en-US" sz="2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3174" y="5253889"/>
            <a:ext cx="455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tem = "Sam"</a:t>
            </a:r>
            <a:endParaRPr lang="en-US" sz="2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174" y="5777109"/>
            <a:ext cx="564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{"Joe", "Sam", "Mark"}</a:t>
            </a:r>
            <a:endParaRPr lang="en-US" sz="2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6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662705"/>
              </p:ext>
            </p:extLst>
          </p:nvPr>
        </p:nvGraphicFramePr>
        <p:xfrm>
          <a:off x="646115" y="1447800"/>
          <a:ext cx="10480510" cy="445706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2096102">
                  <a:extLst>
                    <a:ext uri="{9D8B030D-6E8A-4147-A177-3AD203B41FA5}">
                      <a16:colId xmlns:a16="http://schemas.microsoft.com/office/drawing/2014/main" val="1447556889"/>
                    </a:ext>
                  </a:extLst>
                </a:gridCol>
                <a:gridCol w="2096102">
                  <a:extLst>
                    <a:ext uri="{9D8B030D-6E8A-4147-A177-3AD203B41FA5}">
                      <a16:colId xmlns:a16="http://schemas.microsoft.com/office/drawing/2014/main" val="576409432"/>
                    </a:ext>
                  </a:extLst>
                </a:gridCol>
                <a:gridCol w="2096102">
                  <a:extLst>
                    <a:ext uri="{9D8B030D-6E8A-4147-A177-3AD203B41FA5}">
                      <a16:colId xmlns:a16="http://schemas.microsoft.com/office/drawing/2014/main" val="4042477578"/>
                    </a:ext>
                  </a:extLst>
                </a:gridCol>
                <a:gridCol w="2096102">
                  <a:extLst>
                    <a:ext uri="{9D8B030D-6E8A-4147-A177-3AD203B41FA5}">
                      <a16:colId xmlns:a16="http://schemas.microsoft.com/office/drawing/2014/main" val="3253884913"/>
                    </a:ext>
                  </a:extLst>
                </a:gridCol>
                <a:gridCol w="2096102">
                  <a:extLst>
                    <a:ext uri="{9D8B030D-6E8A-4147-A177-3AD203B41FA5}">
                      <a16:colId xmlns:a16="http://schemas.microsoft.com/office/drawing/2014/main" val="3652635277"/>
                    </a:ext>
                  </a:extLst>
                </a:gridCol>
              </a:tblGrid>
              <a:tr h="5668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54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Iterations</a:t>
                      </a:r>
                      <a:endParaRPr lang="en-US" sz="2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Action Before</a:t>
                      </a:r>
                      <a:endParaRPr lang="en-US" sz="2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Condition</a:t>
                      </a:r>
                      <a:r>
                        <a:rPr lang="en-US" sz="2400" baseline="0" dirty="0" smtClean="0"/>
                        <a:t> Check</a:t>
                      </a:r>
                      <a:endParaRPr lang="en-US" sz="2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Action</a:t>
                      </a:r>
                      <a:r>
                        <a:rPr lang="en-US" sz="2400" baseline="0" dirty="0" smtClean="0"/>
                        <a:t> After</a:t>
                      </a:r>
                      <a:endParaRPr lang="en-US" sz="2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49860"/>
                  </a:ext>
                </a:extLst>
              </a:tr>
              <a:tr h="69886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 for</a:t>
                      </a: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</a:t>
                      </a:r>
                      <a:r>
                        <a:rPr lang="en-US" baseline="0" dirty="0" smtClean="0"/>
                        <a:t> #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BEFORE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738166"/>
                  </a:ext>
                </a:extLst>
              </a:tr>
              <a:tr h="978414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 while</a:t>
                      </a: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Until condition met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BEFORE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789807"/>
                  </a:ext>
                </a:extLst>
              </a:tr>
              <a:tr h="978414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 do while</a:t>
                      </a: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Until condition met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AFTER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447954"/>
                  </a:ext>
                </a:extLst>
              </a:tr>
              <a:tr h="978414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400" dirty="0" err="1" smtClean="0">
                          <a:latin typeface="Consolas" panose="020B0609020204030204" pitchFamily="49" charset="0"/>
                        </a:rPr>
                        <a:t>foreach</a:t>
                      </a: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Every item in collection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 variable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36647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016665" y="2375731"/>
            <a:ext cx="1632246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25794" y="2375731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34923" y="2375731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44052" y="2375731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16664" y="3176660"/>
            <a:ext cx="1632247" cy="614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25794" y="3227935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4923" y="3226747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344052" y="3240160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16663" y="4104590"/>
            <a:ext cx="1632247" cy="614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25794" y="4168090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34923" y="4168090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344052" y="4168090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15822" y="5132929"/>
            <a:ext cx="1632247" cy="614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25794" y="5170793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34923" y="5170793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344052" y="5196430"/>
            <a:ext cx="1521152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6442" y="2375731"/>
            <a:ext cx="1632246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84465" y="3303661"/>
            <a:ext cx="1632246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84465" y="4231591"/>
            <a:ext cx="1632246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96442" y="5159522"/>
            <a:ext cx="1632246" cy="48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6847"/>
          <a:stretch/>
        </p:blipFill>
        <p:spPr>
          <a:xfrm>
            <a:off x="6502017" y="2118562"/>
            <a:ext cx="5279306" cy="366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Statement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09036"/>
            <a:ext cx="6322579" cy="5370897"/>
          </a:xfrm>
        </p:spPr>
        <p:txBody>
          <a:bodyPr>
            <a:normAutofit/>
          </a:bodyPr>
          <a:lstStyle/>
          <a:p>
            <a:r>
              <a:rPr lang="en-US" dirty="0" smtClean="0"/>
              <a:t>Loops create new variable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scope</a:t>
            </a:r>
          </a:p>
          <a:p>
            <a:r>
              <a:rPr lang="en-US" dirty="0" smtClean="0"/>
              <a:t>Any variable defined inside a loop will only be accessible </a:t>
            </a:r>
            <a:br>
              <a:rPr lang="en-US" dirty="0" smtClean="0"/>
            </a:br>
            <a:r>
              <a:rPr lang="en-US" dirty="0" smtClean="0"/>
              <a:t>inside that block</a:t>
            </a:r>
          </a:p>
          <a:p>
            <a:r>
              <a:rPr lang="en-US" dirty="0" smtClean="0"/>
              <a:t>A single line of code can be </a:t>
            </a:r>
            <a:br>
              <a:rPr lang="en-US" dirty="0" smtClean="0"/>
            </a:br>
            <a:r>
              <a:rPr lang="en-US" dirty="0" smtClean="0"/>
              <a:t>run inside a loop</a:t>
            </a:r>
          </a:p>
          <a:p>
            <a:pPr lvl="1"/>
            <a:r>
              <a:rPr lang="en-US" dirty="0" smtClean="0"/>
              <a:t>Indent a single tab to show the code will run inside that loop</a:t>
            </a:r>
          </a:p>
          <a:p>
            <a:r>
              <a:rPr lang="en-US" dirty="0" smtClean="0"/>
              <a:t>More than one line of code requires curly brackets</a:t>
            </a:r>
          </a:p>
          <a:p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8989997" y="3952124"/>
            <a:ext cx="2560320" cy="952718"/>
          </a:xfrm>
          <a:prstGeom prst="wedgeRectCallout">
            <a:avLst>
              <a:gd name="adj1" fmla="val -92621"/>
              <a:gd name="adj2" fmla="val -10442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r>
              <a:rPr lang="en-US" sz="2000" dirty="0" smtClean="0"/>
              <a:t> are only accessible inside this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</a:t>
            </a:r>
            <a:r>
              <a:rPr lang="en-US" sz="2000" dirty="0" smtClean="0">
                <a:solidFill>
                  <a:schemeClr val="tx1"/>
                </a:solidFill>
              </a:rPr>
              <a:t> loop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825113" y="6051001"/>
            <a:ext cx="2510591" cy="444955"/>
          </a:xfrm>
          <a:prstGeom prst="wedgeRectCallout">
            <a:avLst>
              <a:gd name="adj1" fmla="val -33471"/>
              <a:gd name="adj2" fmla="val -21527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the indent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7377183" y="1331188"/>
            <a:ext cx="3077913" cy="444955"/>
          </a:xfrm>
          <a:prstGeom prst="wedgeRectCallout">
            <a:avLst>
              <a:gd name="adj1" fmla="val -66826"/>
              <a:gd name="adj2" fmla="val 3276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the Curly Brackets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that prints all Even </a:t>
            </a:r>
            <a:br>
              <a:rPr lang="en-US" dirty="0" smtClean="0"/>
            </a:br>
            <a:r>
              <a:rPr lang="en-US" dirty="0" smtClean="0"/>
              <a:t>numbers from 0 to 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85530"/>
            <a:ext cx="7000875" cy="2905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94236" y="3252889"/>
            <a:ext cx="5904623" cy="1074411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86778" y="632058"/>
            <a:ext cx="2099311" cy="609397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onsolas" panose="020B0609020204030204" pitchFamily="49" charset="0"/>
              </a:rPr>
              <a:t/>
            </a:r>
            <a:br>
              <a:rPr lang="en-US" sz="3000" dirty="0" smtClean="0">
                <a:latin typeface="Consolas" panose="020B0609020204030204" pitchFamily="49" charset="0"/>
              </a:rPr>
            </a:br>
            <a:r>
              <a:rPr lang="en-US" sz="3000" dirty="0">
                <a:latin typeface="Consolas" panose="020B0609020204030204" pitchFamily="49" charset="0"/>
              </a:rPr>
              <a:t>  0</a:t>
            </a:r>
          </a:p>
          <a:p>
            <a:r>
              <a:rPr lang="en-US" sz="3000" dirty="0">
                <a:latin typeface="Consolas" panose="020B0609020204030204" pitchFamily="49" charset="0"/>
              </a:rPr>
              <a:t> </a:t>
            </a:r>
            <a:r>
              <a:rPr lang="en-US" sz="3000" dirty="0" smtClean="0">
                <a:latin typeface="Consolas" panose="020B0609020204030204" pitchFamily="49" charset="0"/>
              </a:rPr>
              <a:t> 2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4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6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8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10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12</a:t>
            </a:r>
            <a:endParaRPr lang="en-US" sz="3000" dirty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  14</a:t>
            </a:r>
          </a:p>
          <a:p>
            <a:r>
              <a:rPr lang="en-US" sz="3000" dirty="0">
                <a:latin typeface="Consolas" panose="020B0609020204030204" pitchFamily="49" charset="0"/>
              </a:rPr>
              <a:t> </a:t>
            </a:r>
            <a:r>
              <a:rPr lang="en-US" sz="3000" dirty="0" smtClean="0">
                <a:latin typeface="Consolas" panose="020B0609020204030204" pitchFamily="49" charset="0"/>
              </a:rPr>
              <a:t> 16</a:t>
            </a:r>
          </a:p>
          <a:p>
            <a:r>
              <a:rPr lang="en-US" sz="3000" dirty="0" smtClean="0">
                <a:latin typeface="Consolas" panose="020B0609020204030204" pitchFamily="49" charset="0"/>
              </a:rPr>
              <a:t>  18</a:t>
            </a:r>
          </a:p>
          <a:p>
            <a:r>
              <a:rPr lang="en-US" sz="3000" dirty="0">
                <a:latin typeface="Consolas" panose="020B0609020204030204" pitchFamily="49" charset="0"/>
              </a:rPr>
              <a:t> </a:t>
            </a:r>
            <a:r>
              <a:rPr lang="en-US" sz="3000" dirty="0" smtClean="0">
                <a:latin typeface="Consolas" panose="020B0609020204030204" pitchFamily="49" charset="0"/>
              </a:rPr>
              <a:t> 20</a:t>
            </a:r>
            <a:br>
              <a:rPr lang="en-US" sz="3000" dirty="0" smtClean="0">
                <a:latin typeface="Consolas" panose="020B0609020204030204" pitchFamily="49" charset="0"/>
              </a:rPr>
            </a:br>
            <a:endParaRPr lang="en-US" sz="3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2362" y="2283402"/>
            <a:ext cx="2263582" cy="7101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46547" y="2389534"/>
            <a:ext cx="1797053" cy="7101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20235" y="2356877"/>
            <a:ext cx="926880" cy="710170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231463" cy="4649327"/>
          </a:xfrm>
        </p:spPr>
        <p:txBody>
          <a:bodyPr/>
          <a:lstStyle/>
          <a:p>
            <a:r>
              <a:rPr lang="en-US" dirty="0" smtClean="0"/>
              <a:t>Boolean operators allow us to conditionally execute code</a:t>
            </a:r>
          </a:p>
          <a:p>
            <a:r>
              <a:rPr lang="en-US" dirty="0" smtClean="0"/>
              <a:t>C# has 4 Conditional Logic statements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switch</a:t>
            </a:r>
          </a:p>
          <a:p>
            <a:r>
              <a:rPr lang="en-US" dirty="0" smtClean="0">
                <a:latin typeface="+mn-lt"/>
              </a:rPr>
              <a:t>These statements evaluate a Boolean expression and then execute the associated code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269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907945" cy="741082"/>
          </a:xfrm>
        </p:spPr>
        <p:txBody>
          <a:bodyPr/>
          <a:lstStyle/>
          <a:p>
            <a:r>
              <a:rPr lang="en-US" dirty="0" smtClean="0"/>
              <a:t>WebAPI Parameters – Request Body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3" y="1522798"/>
            <a:ext cx="9772650" cy="458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768"/>
          <a:stretch/>
        </p:blipFill>
        <p:spPr>
          <a:xfrm>
            <a:off x="8067743" y="2434046"/>
            <a:ext cx="3401158" cy="149542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8336"/>
          <a:stretch/>
        </p:blipFill>
        <p:spPr>
          <a:xfrm>
            <a:off x="8067743" y="5048624"/>
            <a:ext cx="3361034" cy="1428750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30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Statement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09036"/>
            <a:ext cx="6322579" cy="5370897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Logic statements create new variable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scope</a:t>
            </a:r>
          </a:p>
          <a:p>
            <a:r>
              <a:rPr lang="en-US" dirty="0" smtClean="0"/>
              <a:t>Any variable defined inside a logic statement will only be accessible inside that block</a:t>
            </a:r>
          </a:p>
          <a:p>
            <a:r>
              <a:rPr lang="en-US" dirty="0" smtClean="0"/>
              <a:t>A single line of code can be </a:t>
            </a:r>
            <a:br>
              <a:rPr lang="en-US" dirty="0" smtClean="0"/>
            </a:br>
            <a:r>
              <a:rPr lang="en-US" dirty="0" smtClean="0"/>
              <a:t>run inside a logic statement</a:t>
            </a:r>
          </a:p>
          <a:p>
            <a:pPr lvl="1"/>
            <a:r>
              <a:rPr lang="en-US" dirty="0" smtClean="0"/>
              <a:t>Indent a single tab to show the code will run inside that statement</a:t>
            </a:r>
          </a:p>
          <a:p>
            <a:r>
              <a:rPr lang="en-US" dirty="0" smtClean="0"/>
              <a:t>More than one line of code requires curly brackets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63" y="1853248"/>
            <a:ext cx="5048112" cy="3368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/>
          <p:cNvSpPr/>
          <p:nvPr/>
        </p:nvSpPr>
        <p:spPr>
          <a:xfrm>
            <a:off x="9134376" y="2383407"/>
            <a:ext cx="2560320" cy="567932"/>
          </a:xfrm>
          <a:prstGeom prst="wedgeRectCallout">
            <a:avLst>
              <a:gd name="adj1" fmla="val -79839"/>
              <a:gd name="adj2" fmla="val 10672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</a:t>
            </a:r>
            <a:r>
              <a:rPr lang="en-US" sz="2000" dirty="0" smtClean="0"/>
              <a:t> is only accessible inside this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</a:t>
            </a:r>
            <a:endParaRPr lang="en-US" sz="2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254467" y="5424219"/>
            <a:ext cx="2510591" cy="444955"/>
          </a:xfrm>
          <a:prstGeom prst="wedgeRectCallout">
            <a:avLst>
              <a:gd name="adj1" fmla="val -33471"/>
              <a:gd name="adj2" fmla="val -21527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the indent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7683131" y="1286880"/>
            <a:ext cx="3077913" cy="444955"/>
          </a:xfrm>
          <a:prstGeom prst="wedgeRectCallout">
            <a:avLst>
              <a:gd name="adj1" fmla="val -66826"/>
              <a:gd name="adj2" fmla="val 32769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the Curly Brackets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0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952" y="1853248"/>
            <a:ext cx="12319000" cy="460913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List&lt;T&gt;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Dictionary&lt;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Tkey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Tval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HashSet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Queue&lt;T&gt;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Stack&lt;T&gt;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48472" y="1853247"/>
            <a:ext cx="6686212" cy="460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Dynamically expanding array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Key Value Pair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Maintains single unique copy of items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First In, First Out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First In, Last Out</a:t>
            </a:r>
          </a:p>
        </p:txBody>
      </p:sp>
    </p:spTree>
    <p:extLst>
      <p:ext uri="{BB962C8B-B14F-4D97-AF65-F5344CB8AC3E}">
        <p14:creationId xmlns:p14="http://schemas.microsoft.com/office/powerpoint/2010/main" val="17158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File System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520" y="1361661"/>
            <a:ext cx="2760846" cy="519422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Drive</a:t>
            </a:r>
            <a:endParaRPr lang="en-US" sz="28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Directory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File</a:t>
            </a:r>
            <a:endParaRPr lang="en-US" sz="28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Extension</a:t>
            </a:r>
            <a:endParaRPr lang="en-US" sz="2800" dirty="0" smtClean="0"/>
          </a:p>
          <a:p>
            <a:endParaRPr lang="en-US" sz="1050" dirty="0" smtClean="0"/>
          </a:p>
          <a:p>
            <a:r>
              <a:rPr lang="en-US" sz="3200" b="1" dirty="0" smtClean="0"/>
              <a:t>Path</a:t>
            </a:r>
            <a:endParaRPr lang="en-US" sz="3200" dirty="0"/>
          </a:p>
          <a:p>
            <a:endParaRPr lang="en-US" sz="1050" dirty="0" smtClean="0"/>
          </a:p>
          <a:p>
            <a:r>
              <a:rPr lang="en-US" sz="3200" b="1" dirty="0" smtClean="0"/>
              <a:t>Stream</a:t>
            </a:r>
            <a:endParaRPr lang="en-US" sz="28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38366" y="1361661"/>
            <a:ext cx="8311950" cy="5194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Physical Storage Device</a:t>
            </a:r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2800" dirty="0" smtClean="0"/>
              <a:t>Organizational container on the Drive</a:t>
            </a:r>
            <a:endParaRPr lang="en-US" sz="1050" dirty="0" smtClean="0"/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sz="2800" dirty="0" smtClean="0"/>
              <a:t>Data stored on the Drive with a name</a:t>
            </a:r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2800" dirty="0" smtClean="0"/>
              <a:t>Defines the type of data</a:t>
            </a:r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sz="2800" dirty="0" smtClean="0"/>
              <a:t>Full </a:t>
            </a:r>
            <a:r>
              <a:rPr lang="en-US" sz="2800" dirty="0"/>
              <a:t>route to access a </a:t>
            </a:r>
            <a:r>
              <a:rPr lang="en-US" sz="2800" dirty="0" smtClean="0"/>
              <a:t>File </a:t>
            </a:r>
            <a:r>
              <a:rPr lang="en-US" sz="2800" dirty="0"/>
              <a:t>or </a:t>
            </a:r>
            <a:r>
              <a:rPr lang="en-US" sz="2800" dirty="0" smtClean="0"/>
              <a:t>Directory</a:t>
            </a:r>
            <a:endParaRPr lang="en-US" sz="3200" dirty="0"/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sz="2800" dirty="0" smtClean="0"/>
              <a:t>.NET classes for reading and writing Files</a:t>
            </a:r>
            <a:endParaRPr lang="en-US" sz="28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3214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86" y="394685"/>
            <a:ext cx="9229725" cy="5953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67" t="3953" r="11152" b="3793"/>
          <a:stretch/>
        </p:blipFill>
        <p:spPr>
          <a:xfrm>
            <a:off x="539015" y="611255"/>
            <a:ext cx="9182501" cy="55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7" y="236582"/>
            <a:ext cx="9163050" cy="5019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17432" y="4549626"/>
            <a:ext cx="11011436" cy="181588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Compiling...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error CS5001: Program 'HelloWorld.exe' does not contain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	a static 'Main' method suitable for an entry point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Build Failed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 rot="7048177">
            <a:off x="4662153" y="877839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7" y="159580"/>
            <a:ext cx="8877300" cy="4857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7048177">
            <a:off x="7744836" y="1838704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75772" y="4432611"/>
            <a:ext cx="5079607" cy="15696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 smtClean="0">
                <a:latin typeface="Consolas" panose="020B0609020204030204" pitchFamily="49" charset="0"/>
              </a:rPr>
              <a:t>  </a:t>
            </a:r>
            <a:r>
              <a:rPr lang="en-US" sz="3200" dirty="0" err="1" smtClean="0">
                <a:latin typeface="Consolas" panose="020B0609020204030204" pitchFamily="49" charset="0"/>
              </a:rPr>
              <a:t>DateTime.Now</a:t>
            </a:r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 rot="7048177">
            <a:off x="4869887" y="1838706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50" y="2732997"/>
            <a:ext cx="4410075" cy="106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07968" y="4432611"/>
            <a:ext cx="5047411" cy="15696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2/5/2021 11:35:41</a:t>
            </a:r>
            <a:r>
              <a:rPr lang="en-US" sz="3200" dirty="0" smtClean="0">
                <a:latin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5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" grpId="0" animBg="1"/>
      <p:bldP spid="9" grpId="0" animBg="1"/>
      <p:bldP spid="9" grpId="1" animBg="1"/>
      <p:bldP spid="10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71"/>
          <a:stretch/>
        </p:blipFill>
        <p:spPr>
          <a:xfrm>
            <a:off x="342497" y="236582"/>
            <a:ext cx="9167585" cy="4924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7048177">
            <a:off x="7278457" y="2260913"/>
            <a:ext cx="1803042" cy="87576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7432" y="5629570"/>
            <a:ext cx="10434339" cy="52322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No overload for method "</a:t>
            </a:r>
            <a:r>
              <a:rPr lang="en-US" sz="2800" dirty="0" err="1" smtClean="0">
                <a:latin typeface="Consolas" panose="020B0609020204030204" pitchFamily="49" charset="0"/>
              </a:rPr>
              <a:t>ReadLine</a:t>
            </a:r>
            <a:r>
              <a:rPr lang="en-US" sz="2800" dirty="0" smtClean="0">
                <a:latin typeface="Consolas" panose="020B0609020204030204" pitchFamily="49" charset="0"/>
              </a:rPr>
              <a:t>" takes 1 arguments</a:t>
            </a:r>
            <a:endParaRPr lang="en-US" sz="2400" dirty="0"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5002" y="3443156"/>
            <a:ext cx="9014909" cy="687070"/>
            <a:chOff x="355002" y="3443156"/>
            <a:chExt cx="9014909" cy="687070"/>
          </a:xfrm>
        </p:grpSpPr>
        <p:sp>
          <p:nvSpPr>
            <p:cNvPr id="9" name="Rectangle 8"/>
            <p:cNvSpPr/>
            <p:nvPr/>
          </p:nvSpPr>
          <p:spPr>
            <a:xfrm>
              <a:off x="6351675" y="3443156"/>
              <a:ext cx="3018236" cy="687070"/>
            </a:xfrm>
            <a:prstGeom prst="rect">
              <a:avLst/>
            </a:prstGeom>
            <a:solidFill>
              <a:srgbClr val="2F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976" t="31086" r="-18971" b="15416"/>
            <a:stretch/>
          </p:blipFill>
          <p:spPr>
            <a:xfrm>
              <a:off x="355002" y="3496235"/>
              <a:ext cx="8692179" cy="580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82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75" y="737096"/>
            <a:ext cx="7067550" cy="4972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5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7" y="236582"/>
            <a:ext cx="8401050" cy="4667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08" y="4312589"/>
            <a:ext cx="10247724" cy="2277272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3278" r="8945"/>
          <a:stretch/>
        </p:blipFill>
        <p:spPr>
          <a:xfrm>
            <a:off x="365760" y="2548691"/>
            <a:ext cx="821884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Break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to Review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545889" cy="5244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Create a WebAPI Calculator that can perform theses actions using the following URLs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Add				</a:t>
            </a:r>
            <a:r>
              <a:rPr lang="en-US" dirty="0" smtClean="0">
                <a:latin typeface="Consolas" panose="020B0609020204030204" pitchFamily="49" charset="0"/>
              </a:rPr>
              <a:t>GET  /lesson1/add/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>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</a:p>
          <a:p>
            <a:r>
              <a:rPr lang="en-US" dirty="0" smtClean="0"/>
              <a:t>Subtract			</a:t>
            </a:r>
            <a:r>
              <a:rPr lang="en-US" dirty="0" smtClean="0">
                <a:latin typeface="Consolas" panose="020B0609020204030204" pitchFamily="49" charset="0"/>
              </a:rPr>
              <a:t>POST /lesson1/</a:t>
            </a:r>
            <a:r>
              <a:rPr lang="en-US" dirty="0" err="1" smtClean="0">
                <a:latin typeface="Consolas" panose="020B0609020204030204" pitchFamily="49" charset="0"/>
              </a:rPr>
              <a:t>subtract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?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xVal</a:t>
            </a:r>
            <a:r>
              <a:rPr lang="en-US" dirty="0" smtClean="0">
                <a:latin typeface="Consolas" panose="020B0609020204030204" pitchFamily="49" charset="0"/>
              </a:rPr>
              <a:t>=###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yVal</a:t>
            </a:r>
            <a:r>
              <a:rPr lang="en-US" dirty="0" smtClean="0">
                <a:latin typeface="Consolas" panose="020B0609020204030204" pitchFamily="49" charset="0"/>
              </a:rPr>
              <a:t>=###</a:t>
            </a:r>
          </a:p>
          <a:p>
            <a:r>
              <a:rPr lang="en-US" dirty="0" smtClean="0"/>
              <a:t>Divide			</a:t>
            </a:r>
            <a:r>
              <a:rPr lang="en-US" dirty="0" smtClean="0">
                <a:latin typeface="Consolas" panose="020B0609020204030204" pitchFamily="49" charset="0"/>
              </a:rPr>
              <a:t>GET  /lesson1/divide/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?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yVal</a:t>
            </a:r>
            <a:r>
              <a:rPr lang="en-US" dirty="0" smtClean="0">
                <a:latin typeface="Consolas" panose="020B0609020204030204" pitchFamily="49" charset="0"/>
              </a:rPr>
              <a:t>=###</a:t>
            </a:r>
          </a:p>
          <a:p>
            <a:r>
              <a:rPr lang="en-US" dirty="0" smtClean="0"/>
              <a:t>Multiply			</a:t>
            </a:r>
            <a:r>
              <a:rPr lang="en-US" dirty="0" smtClean="0">
                <a:latin typeface="Consolas" panose="020B0609020204030204" pitchFamily="49" charset="0"/>
              </a:rPr>
              <a:t>POST /lesson1/multiply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xVal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 smtClean="0"/>
              <a:t>&amp;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yVal</a:t>
            </a:r>
            <a:r>
              <a:rPr lang="en-US" sz="2200" dirty="0" smtClean="0"/>
              <a:t> from Body as CSV</a:t>
            </a:r>
          </a:p>
          <a:p>
            <a:r>
              <a:rPr lang="en-US" dirty="0"/>
              <a:t>String Length	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smtClean="0">
                <a:latin typeface="Consolas" panose="020B0609020204030204" pitchFamily="49" charset="0"/>
              </a:rPr>
              <a:t>lesson1/length</a:t>
            </a:r>
            <a:r>
              <a:rPr lang="en-US" dirty="0" smtClean="0"/>
              <a:t>	   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200" dirty="0" smtClean="0"/>
              <a:t> loaded from Body</a:t>
            </a:r>
          </a:p>
          <a:p>
            <a:r>
              <a:rPr lang="en-US" dirty="0" smtClean="0"/>
              <a:t>Square Root	your choice</a:t>
            </a:r>
          </a:p>
        </p:txBody>
      </p:sp>
    </p:spTree>
    <p:extLst>
      <p:ext uri="{BB962C8B-B14F-4D97-AF65-F5344CB8AC3E}">
        <p14:creationId xmlns:p14="http://schemas.microsoft.com/office/powerpoint/2010/main" val="292630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85389" cy="1400530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C.R.A.P.e</a:t>
            </a:r>
            <a:r>
              <a:rPr lang="en-US" dirty="0" smtClean="0"/>
              <a:t>. – Keyboard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52600"/>
            <a:ext cx="8946541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Most shortcuts are the same as Visual Studio</a:t>
            </a:r>
          </a:p>
          <a:p>
            <a:endParaRPr lang="en-US" dirty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Ctrl + S</a:t>
            </a:r>
            <a:r>
              <a:rPr lang="en-US" dirty="0" smtClean="0"/>
              <a:t>			Save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Ctrl +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r>
              <a:rPr lang="en-US" dirty="0"/>
              <a:t>			</a:t>
            </a:r>
            <a:r>
              <a:rPr lang="en-US" dirty="0" smtClean="0"/>
              <a:t>Build (Compile) the </a:t>
            </a:r>
            <a:r>
              <a:rPr lang="en-US" dirty="0"/>
              <a:t>p</a:t>
            </a:r>
            <a:r>
              <a:rPr lang="en-US" dirty="0" smtClean="0"/>
              <a:t>roject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F5</a:t>
            </a:r>
            <a:r>
              <a:rPr lang="en-US" dirty="0" smtClean="0"/>
              <a:t>						Run</a:t>
            </a:r>
            <a:endParaRPr lang="en-US" dirty="0"/>
          </a:p>
          <a:p>
            <a:endParaRPr lang="en-US" sz="1050" dirty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</a:t>
            </a:r>
            <a:r>
              <a:rPr lang="en-US" dirty="0" smtClean="0"/>
              <a:t> 					Indent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Shift + Tab</a:t>
            </a:r>
            <a:r>
              <a:rPr lang="en-US" dirty="0" smtClean="0"/>
              <a:t>		Unindent    </a:t>
            </a:r>
            <a:r>
              <a:rPr lang="en-US" sz="2000" dirty="0" smtClean="0"/>
              <a:t>select multiple lines first</a:t>
            </a:r>
            <a:endParaRPr lang="en-US" sz="3200" dirty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Shift + Del</a:t>
            </a:r>
            <a:r>
              <a:rPr lang="en-US" dirty="0" smtClean="0"/>
              <a:t>		Delete line</a:t>
            </a:r>
          </a:p>
        </p:txBody>
      </p:sp>
    </p:spTree>
    <p:extLst>
      <p:ext uri="{BB962C8B-B14F-4D97-AF65-F5344CB8AC3E}">
        <p14:creationId xmlns:p14="http://schemas.microsoft.com/office/powerpoint/2010/main" val="6172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C.R.A.P.e</a:t>
            </a:r>
            <a:r>
              <a:rPr lang="en-US" dirty="0" smtClean="0"/>
              <a:t>. – </a:t>
            </a:r>
            <a:r>
              <a:rPr lang="en-US" dirty="0" err="1" smtClean="0"/>
              <a:t>Intellisense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714989"/>
            <a:ext cx="9879013" cy="4195481"/>
          </a:xfrm>
        </p:spPr>
        <p:txBody>
          <a:bodyPr/>
          <a:lstStyle/>
          <a:p>
            <a:r>
              <a:rPr lang="en-US" dirty="0" smtClean="0"/>
              <a:t>Closest match </a:t>
            </a:r>
            <a:r>
              <a:rPr lang="en-US" dirty="0"/>
              <a:t>will filter as you </a:t>
            </a:r>
            <a:r>
              <a:rPr lang="en-US" dirty="0" smtClean="0"/>
              <a:t>type</a:t>
            </a:r>
          </a:p>
          <a:p>
            <a:r>
              <a:rPr lang="en-US" dirty="0" smtClean="0"/>
              <a:t>Move up and down with arrow keys</a:t>
            </a:r>
          </a:p>
          <a:p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Tab			</a:t>
            </a:r>
            <a:r>
              <a:rPr lang="en-US" dirty="0" smtClean="0"/>
              <a:t>			Select current item</a:t>
            </a:r>
            <a:endParaRPr lang="en-US" dirty="0"/>
          </a:p>
          <a:p>
            <a:r>
              <a:rPr lang="en-US" dirty="0" smtClean="0">
                <a:latin typeface="Consolas" panose="020B0609020204030204" pitchFamily="49" charset="0"/>
              </a:rPr>
              <a:t>Ctrl + Space</a:t>
            </a:r>
            <a:r>
              <a:rPr lang="en-US" dirty="0" smtClean="0"/>
              <a:t>			Show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Escape</a:t>
            </a:r>
            <a:r>
              <a:rPr lang="en-US" dirty="0" smtClean="0"/>
              <a:t>					Close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766" y="4000500"/>
            <a:ext cx="5583237" cy="2753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74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049"/>
          <a:stretch/>
        </p:blipFill>
        <p:spPr>
          <a:xfrm>
            <a:off x="646111" y="1853248"/>
            <a:ext cx="5930960" cy="4459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58937" y="1616320"/>
            <a:ext cx="5130800" cy="51346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code inside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</a:t>
            </a:r>
            <a:r>
              <a:rPr lang="en-US" dirty="0" smtClean="0"/>
              <a:t> executes first</a:t>
            </a:r>
          </a:p>
          <a:p>
            <a:endParaRPr lang="en-US" sz="1200" dirty="0" smtClean="0"/>
          </a:p>
          <a:p>
            <a:r>
              <a:rPr lang="en-US" dirty="0"/>
              <a:t>I</a:t>
            </a:r>
            <a:r>
              <a:rPr lang="en-US" dirty="0" smtClean="0"/>
              <a:t>f an Exception occurs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dirty="0" smtClean="0"/>
              <a:t> block code will execute.</a:t>
            </a:r>
          </a:p>
          <a:p>
            <a:endParaRPr lang="en-US" sz="1500" dirty="0"/>
          </a:p>
          <a:p>
            <a:r>
              <a:rPr lang="en-US" dirty="0" smtClean="0"/>
              <a:t>Code inside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</a:t>
            </a:r>
            <a:r>
              <a:rPr lang="en-US" dirty="0" smtClean="0"/>
              <a:t> is only accessible inside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</a:t>
            </a:r>
          </a:p>
          <a:p>
            <a:endParaRPr lang="en-US" sz="15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</a:t>
            </a:r>
            <a:r>
              <a:rPr lang="en-US" dirty="0" smtClean="0">
                <a:latin typeface="+mn-lt"/>
              </a:rPr>
              <a:t> and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dirty="0" smtClean="0">
                <a:latin typeface="+mn-lt"/>
              </a:rPr>
              <a:t> create variable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6496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9400"/>
            <a:ext cx="11545888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Developers can throw their own Exceptions to handle out of bounds situations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throw new Exception("Something Bad Happened!");</a:t>
            </a:r>
            <a:b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24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You can also create your own Class that derives from Exception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public class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MyException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 Exception</a:t>
            </a:r>
            <a:b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{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}</a:t>
            </a:r>
            <a:r>
              <a:rPr lang="en-US" sz="2400" dirty="0" smtClean="0">
                <a:latin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Exception classes can have Methods and Properties just like other classes</a:t>
            </a:r>
          </a:p>
        </p:txBody>
      </p:sp>
    </p:spTree>
    <p:extLst>
      <p:ext uri="{BB962C8B-B14F-4D97-AF65-F5344CB8AC3E}">
        <p14:creationId xmlns:p14="http://schemas.microsoft.com/office/powerpoint/2010/main" val="386186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01750"/>
            <a:ext cx="11431589" cy="542925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+mn-lt"/>
              </a:rPr>
              <a:t>Class</a:t>
            </a:r>
            <a:r>
              <a:rPr lang="en-US" dirty="0" smtClean="0"/>
              <a:t>				Basic Unit of OOP</a:t>
            </a:r>
          </a:p>
          <a:p>
            <a:endParaRPr lang="en-US" sz="500" dirty="0" smtClean="0"/>
          </a:p>
          <a:p>
            <a:r>
              <a:rPr lang="en-US" sz="3200" b="1" dirty="0" smtClean="0">
                <a:latin typeface="+mn-lt"/>
              </a:rPr>
              <a:t>Inheritance</a:t>
            </a:r>
            <a:r>
              <a:rPr lang="en-US" dirty="0" smtClean="0"/>
              <a:t>		Allows one Class to expand on the 											functionality of 	another	</a:t>
            </a:r>
            <a:endParaRPr lang="en-US" dirty="0"/>
          </a:p>
          <a:p>
            <a:endParaRPr lang="en-US" sz="500" dirty="0" smtClean="0"/>
          </a:p>
          <a:p>
            <a:r>
              <a:rPr lang="en-US" sz="3200" b="1" dirty="0" smtClean="0">
                <a:latin typeface="+mn-lt"/>
              </a:rPr>
              <a:t>Method</a:t>
            </a:r>
            <a:r>
              <a:rPr lang="en-US" dirty="0" smtClean="0"/>
              <a:t>			Block of code that performs an action</a:t>
            </a:r>
          </a:p>
          <a:p>
            <a:endParaRPr lang="en-US" sz="500" dirty="0" smtClean="0"/>
          </a:p>
          <a:p>
            <a:r>
              <a:rPr lang="en-US" sz="3200" b="1" dirty="0" smtClean="0">
                <a:latin typeface="+mn-lt"/>
              </a:rPr>
              <a:t>Property</a:t>
            </a:r>
            <a:r>
              <a:rPr lang="en-US" dirty="0" smtClean="0"/>
              <a:t>			Accessible value inside a Class</a:t>
            </a:r>
          </a:p>
          <a:p>
            <a:endParaRPr lang="en-US" sz="500" dirty="0" smtClean="0"/>
          </a:p>
          <a:p>
            <a:r>
              <a:rPr lang="en-US" sz="3200" b="1" dirty="0">
                <a:latin typeface="+mn-lt"/>
              </a:rPr>
              <a:t>Interface</a:t>
            </a:r>
            <a:r>
              <a:rPr lang="en-US" dirty="0"/>
              <a:t>			Defines a way that a group of </a:t>
            </a:r>
            <a:r>
              <a:rPr lang="en-US" dirty="0" smtClean="0"/>
              <a:t>Classes operate</a:t>
            </a:r>
          </a:p>
          <a:p>
            <a:endParaRPr lang="en-US" sz="500" dirty="0" smtClean="0"/>
          </a:p>
          <a:p>
            <a:r>
              <a:rPr lang="en-US" sz="3200" b="1" dirty="0" smtClean="0"/>
              <a:t>Enum</a:t>
            </a: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 smtClean="0">
                <a:latin typeface="+mn-lt"/>
              </a:rPr>
              <a:t>Set of predefined values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90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1" y="1853248"/>
            <a:ext cx="10468578" cy="469678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 Class is an organizational unit for </a:t>
            </a:r>
          </a:p>
          <a:p>
            <a:pPr lvl="1"/>
            <a:r>
              <a:rPr lang="en-US" sz="2800" dirty="0" smtClean="0"/>
              <a:t>Methods</a:t>
            </a:r>
          </a:p>
          <a:p>
            <a:pPr lvl="1"/>
            <a:r>
              <a:rPr lang="en-US" sz="2800" dirty="0" smtClean="0"/>
              <a:t>Variables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roperties</a:t>
            </a:r>
          </a:p>
          <a:p>
            <a:endParaRPr lang="en-US" sz="3200" dirty="0" smtClean="0"/>
          </a:p>
          <a:p>
            <a:r>
              <a:rPr lang="en-US" sz="3200" dirty="0" smtClean="0"/>
              <a:t>Keep Classes small and uncomplicated</a:t>
            </a:r>
          </a:p>
          <a:p>
            <a:endParaRPr lang="en-US" sz="3200" dirty="0" smtClean="0"/>
          </a:p>
          <a:p>
            <a:r>
              <a:rPr lang="en-US" sz="3200" dirty="0" smtClean="0"/>
              <a:t>Think about what you are trying to model </a:t>
            </a:r>
            <a:r>
              <a:rPr lang="en-US" sz="3200" b="1" dirty="0" smtClean="0"/>
              <a:t>first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16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26714" cy="1400530"/>
          </a:xfrm>
        </p:spPr>
        <p:txBody>
          <a:bodyPr/>
          <a:lstStyle/>
          <a:p>
            <a:r>
              <a:rPr lang="en-US" dirty="0" smtClean="0"/>
              <a:t>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81125"/>
            <a:ext cx="11390176" cy="5191125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n-lt"/>
              </a:rPr>
              <a:t>Every Class, Method and Property must be defined with a protection level</a:t>
            </a: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dirty="0" smtClean="0">
                <a:latin typeface="+mn-lt"/>
              </a:rPr>
              <a:t>			Accessible from any other class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rotected</a:t>
            </a:r>
            <a:r>
              <a:rPr lang="en-US" dirty="0" smtClean="0">
                <a:latin typeface="+mn-lt"/>
              </a:rPr>
              <a:t>		Accessible only in child (derived) classes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rivate</a:t>
            </a:r>
            <a:r>
              <a:rPr lang="en-US" dirty="0" smtClean="0">
                <a:latin typeface="+mn-lt"/>
              </a:rPr>
              <a:t>		Accessible only inside the defining class</a:t>
            </a:r>
          </a:p>
          <a:p>
            <a:pPr lvl="1"/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This scheme allows the developer to control what functionality they want to expose to other Classes and developers</a:t>
            </a:r>
          </a:p>
          <a:p>
            <a:r>
              <a:rPr lang="en-US" dirty="0" smtClean="0">
                <a:latin typeface="+mn-lt"/>
              </a:rPr>
              <a:t>These are </a:t>
            </a:r>
            <a:r>
              <a:rPr lang="en-US" b="1" dirty="0" smtClean="0">
                <a:latin typeface="+mn-lt"/>
              </a:rPr>
              <a:t>not</a:t>
            </a:r>
            <a:r>
              <a:rPr lang="en-US" dirty="0" smtClean="0">
                <a:latin typeface="+mn-lt"/>
              </a:rPr>
              <a:t> to prevent hacking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– they just define how child classes can use these objects</a:t>
            </a:r>
          </a:p>
        </p:txBody>
      </p:sp>
    </p:spTree>
    <p:extLst>
      <p:ext uri="{BB962C8B-B14F-4D97-AF65-F5344CB8AC3E}">
        <p14:creationId xmlns:p14="http://schemas.microsoft.com/office/powerpoint/2010/main" val="13290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Return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9939063" cy="4195481"/>
          </a:xfrm>
        </p:spPr>
        <p:txBody>
          <a:bodyPr/>
          <a:lstStyle/>
          <a:p>
            <a:r>
              <a:rPr lang="en-US" dirty="0" smtClean="0"/>
              <a:t>All Methods have a return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Type</a:t>
            </a:r>
          </a:p>
          <a:p>
            <a:r>
              <a:rPr lang="en-US" dirty="0" smtClean="0"/>
              <a:t>Return type can be 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void</a:t>
            </a:r>
            <a:r>
              <a:rPr lang="en-US" dirty="0" smtClean="0"/>
              <a:t>   if no return value needed</a:t>
            </a:r>
          </a:p>
          <a:p>
            <a:r>
              <a:rPr lang="en-US" dirty="0" smtClean="0"/>
              <a:t>Use the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dirty="0" smtClean="0"/>
              <a:t>  keyword to exit your method and return the value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dirty="0" smtClean="0"/>
              <a:t>  can be used to exit the method at any point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577734"/>
            <a:ext cx="5124450" cy="21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43" y="4577734"/>
            <a:ext cx="5638800" cy="1733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7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Overloads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54418"/>
            <a:ext cx="9244123" cy="5503582"/>
          </a:xfrm>
        </p:spPr>
        <p:txBody>
          <a:bodyPr>
            <a:normAutofit/>
          </a:bodyPr>
          <a:lstStyle/>
          <a:p>
            <a:r>
              <a:rPr lang="en-US" dirty="0"/>
              <a:t>Methods can have multiple definitions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different </a:t>
            </a:r>
            <a:r>
              <a:rPr lang="en-US" dirty="0" smtClean="0"/>
              <a:t>arguments</a:t>
            </a:r>
          </a:p>
          <a:p>
            <a:r>
              <a:rPr lang="en-US" dirty="0"/>
              <a:t>A</a:t>
            </a:r>
            <a:r>
              <a:rPr lang="en-US" dirty="0" smtClean="0"/>
              <a:t>llows the developer to consolidate </a:t>
            </a:r>
            <a:br>
              <a:rPr lang="en-US" dirty="0" smtClean="0"/>
            </a:br>
            <a:r>
              <a:rPr lang="en-US" dirty="0" smtClean="0"/>
              <a:t>code between different use cases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83001" y="3610908"/>
            <a:ext cx="8214631" cy="2999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string Substring(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startIndex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string Substring(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startIndex</a:t>
            </a:r>
            <a:r>
              <a:rPr lang="en-US" sz="2400" dirty="0" smtClean="0"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length)</a:t>
            </a:r>
            <a:br>
              <a:rPr lang="en-US" sz="2400" dirty="0" smtClean="0">
                <a:latin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public string Substring(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startIndex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{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return </a:t>
            </a:r>
            <a:r>
              <a:rPr lang="en-US" sz="2400" dirty="0">
                <a:latin typeface="Consolas" panose="020B0609020204030204" pitchFamily="49" charset="0"/>
              </a:rPr>
              <a:t>Substring(start, -1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endParaRPr lang="en-US" sz="20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98026" y="3695699"/>
            <a:ext cx="5151099" cy="284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2000" dirty="0" smtClean="0"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327" y="749455"/>
            <a:ext cx="3538338" cy="5794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3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6818"/>
            <a:ext cx="11284632" cy="5209668"/>
          </a:xfrm>
        </p:spPr>
        <p:txBody>
          <a:bodyPr>
            <a:normAutofit/>
          </a:bodyPr>
          <a:lstStyle/>
          <a:p>
            <a:r>
              <a:rPr lang="en-US" dirty="0" smtClean="0"/>
              <a:t>A Class can have as many Properties as needed</a:t>
            </a:r>
          </a:p>
          <a:p>
            <a:r>
              <a:rPr lang="en-US" dirty="0" smtClean="0"/>
              <a:t>Properties have</a:t>
            </a:r>
          </a:p>
          <a:p>
            <a:pPr lvl="1"/>
            <a:r>
              <a:rPr lang="en-US" dirty="0" smtClean="0"/>
              <a:t>Type</a:t>
            </a:r>
            <a:endParaRPr lang="en-US" sz="1900" dirty="0" smtClean="0"/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Getter</a:t>
            </a:r>
          </a:p>
          <a:p>
            <a:pPr lvl="1"/>
            <a:r>
              <a:rPr lang="en-US" dirty="0" smtClean="0"/>
              <a:t>Setter </a:t>
            </a:r>
            <a:r>
              <a:rPr lang="en-US" sz="1800" dirty="0" smtClean="0"/>
              <a:t>(optional)</a:t>
            </a:r>
            <a:endParaRPr lang="en-US" dirty="0" smtClean="0"/>
          </a:p>
          <a:p>
            <a:r>
              <a:rPr lang="en-US" dirty="0" smtClean="0"/>
              <a:t>Name should be easily understood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protection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ReturnType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PropertyName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{ get; set; }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public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Count { get; set; }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1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Database Introduction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</a:t>
            </a:r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344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6818"/>
            <a:ext cx="11284632" cy="5209668"/>
          </a:xfrm>
        </p:spPr>
        <p:txBody>
          <a:bodyPr>
            <a:normAutofit/>
          </a:bodyPr>
          <a:lstStyle/>
          <a:p>
            <a:r>
              <a:rPr lang="en-US" dirty="0" smtClean="0"/>
              <a:t>The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</a:t>
            </a:r>
            <a:r>
              <a:rPr lang="en-US" dirty="0" smtClean="0"/>
              <a:t>  and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dirty="0" smtClean="0"/>
              <a:t>  can run code in addition to just returning and setting the value</a:t>
            </a:r>
          </a:p>
          <a:p>
            <a:endParaRPr lang="en-US" dirty="0" smtClean="0"/>
          </a:p>
          <a:p>
            <a:r>
              <a:rPr lang="en-US" dirty="0" smtClean="0"/>
              <a:t>Logic can be added to these operations</a:t>
            </a:r>
          </a:p>
          <a:p>
            <a:endParaRPr lang="en-US" dirty="0" smtClean="0"/>
          </a:p>
          <a:p>
            <a:r>
              <a:rPr lang="en-US" dirty="0" smtClean="0"/>
              <a:t>If no code is added then the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smtClean="0"/>
              <a:t> and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smtClean="0"/>
              <a:t> just return and set the value</a:t>
            </a:r>
          </a:p>
          <a:p>
            <a:endParaRPr lang="en-US" dirty="0" smtClean="0"/>
          </a:p>
          <a:p>
            <a:r>
              <a:rPr lang="en-US" dirty="0" smtClean="0"/>
              <a:t>These operations must be defined with a protection level</a:t>
            </a:r>
          </a:p>
        </p:txBody>
      </p:sp>
    </p:spTree>
    <p:extLst>
      <p:ext uri="{BB962C8B-B14F-4D97-AF65-F5344CB8AC3E}">
        <p14:creationId xmlns:p14="http://schemas.microsoft.com/office/powerpoint/2010/main" val="155119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– Getter and Setter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93572" y="2052918"/>
            <a:ext cx="4382814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/>
              <a:t>Note where semicolons are and are </a:t>
            </a:r>
            <a:r>
              <a:rPr lang="en-US" sz="2400" b="1" dirty="0" smtClean="0"/>
              <a:t>not</a:t>
            </a:r>
            <a:r>
              <a:rPr lang="en-US" sz="2400" dirty="0" smtClean="0"/>
              <a:t> used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</a:t>
            </a:r>
            <a:r>
              <a:rPr lang="en-US" sz="2400" dirty="0" smtClean="0"/>
              <a:t> is passed into the 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sz="2400" dirty="0" smtClean="0"/>
              <a:t>  when the </a:t>
            </a:r>
            <a:r>
              <a:rPr lang="en-US" sz="2400" dirty="0" smtClean="0">
                <a:latin typeface="+mn-lt"/>
              </a:rPr>
              <a:t>Property</a:t>
            </a:r>
            <a:r>
              <a:rPr lang="en-US" sz="2400" dirty="0" smtClean="0"/>
              <a:t> is set equal to a value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You can have as much code as you need in the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et</a:t>
            </a:r>
            <a:r>
              <a:rPr lang="en-US" sz="2400" dirty="0" smtClean="0"/>
              <a:t> and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et</a:t>
            </a:r>
            <a:endParaRPr lang="en-US" sz="2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964698"/>
            <a:ext cx="7426399" cy="4120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84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88563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Allow you to have predefined values for settings </a:t>
            </a:r>
            <a:br>
              <a:rPr lang="en-US" dirty="0" smtClean="0"/>
            </a:br>
            <a:r>
              <a:rPr lang="en-US" dirty="0" smtClean="0"/>
              <a:t>in your classes</a:t>
            </a:r>
          </a:p>
          <a:p>
            <a:r>
              <a:rPr lang="en-US" dirty="0" smtClean="0"/>
              <a:t>Easy way to limit a developer to only what you want them to 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public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enum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EnumName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{ val1, val2, ...,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valX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private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enum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StreetType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{ Ave, Ct, St, Way };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73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Persisting Class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853248"/>
            <a:ext cx="7947172" cy="4694281"/>
          </a:xfrm>
        </p:spPr>
        <p:txBody>
          <a:bodyPr>
            <a:noAutofit/>
          </a:bodyPr>
          <a:lstStyle/>
          <a:p>
            <a:r>
              <a:rPr lang="en-US" dirty="0" smtClean="0"/>
              <a:t>Class data can be persisted many ways</a:t>
            </a:r>
          </a:p>
          <a:p>
            <a:pPr lvl="1"/>
            <a:r>
              <a:rPr lang="en-US" sz="2800" dirty="0" smtClean="0"/>
              <a:t>CSV</a:t>
            </a:r>
          </a:p>
          <a:p>
            <a:pPr lvl="1"/>
            <a:r>
              <a:rPr lang="en-US" sz="2800" dirty="0" smtClean="0"/>
              <a:t>Database</a:t>
            </a:r>
          </a:p>
          <a:p>
            <a:pPr lvl="1"/>
            <a:r>
              <a:rPr lang="en-US" sz="2800" dirty="0" smtClean="0"/>
              <a:t>Serialization</a:t>
            </a:r>
          </a:p>
          <a:p>
            <a:pPr lvl="1"/>
            <a:endParaRPr lang="en-US" sz="1200" dirty="0" smtClean="0"/>
          </a:p>
          <a:p>
            <a:r>
              <a:rPr lang="en-US" dirty="0" smtClean="0"/>
              <a:t>Serialization is converting an </a:t>
            </a:r>
            <a:br>
              <a:rPr lang="en-US" dirty="0" smtClean="0"/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</a:t>
            </a:r>
            <a:r>
              <a:rPr lang="en-US" dirty="0" smtClean="0"/>
              <a:t> into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</a:p>
          <a:p>
            <a:endParaRPr lang="en-US" sz="1200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  <a:r>
              <a:rPr lang="en-US" dirty="0" smtClean="0"/>
              <a:t> (JavaScript Object Notation) is a standard way of serializing objects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60773" y="1423426"/>
            <a:ext cx="3848100" cy="526297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"account": 1243,</a:t>
            </a: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"name": "Joe",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"records": [</a:t>
            </a: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		345,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		643,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	992</a:t>
            </a:r>
            <a:endParaRPr lang="en-US" sz="2400" dirty="0">
              <a:latin typeface="Consolas" panose="020B0609020204030204" pitchFamily="49" charset="0"/>
            </a:endParaRP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],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"address": {</a:t>
            </a: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	"line1": "12 Main",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"city": "Rome",</a:t>
            </a:r>
          </a:p>
          <a:p>
            <a:pPr defTabSz="228600"/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"state": "GA"</a:t>
            </a:r>
            <a:endParaRPr lang="en-US" sz="2400" dirty="0">
              <a:latin typeface="Consolas" panose="020B0609020204030204" pitchFamily="49" charset="0"/>
            </a:endParaRPr>
          </a:p>
          <a:p>
            <a:pPr defTabSz="228600"/>
            <a:r>
              <a:rPr lang="en-US" sz="2400" dirty="0" smtClean="0">
                <a:latin typeface="Consolas" panose="020B0609020204030204" pitchFamily="49" charset="0"/>
              </a:rPr>
              <a:t>	}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24728"/>
            <a:ext cx="11293043" cy="4787799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  <a:r>
              <a:rPr lang="en-US" dirty="0" smtClean="0"/>
              <a:t> is the most widely used method of passing data on the Internet and other applications</a:t>
            </a:r>
          </a:p>
          <a:p>
            <a:endParaRPr lang="en-US" dirty="0" smtClean="0"/>
          </a:p>
          <a:p>
            <a:r>
              <a:rPr lang="en-US" dirty="0" smtClean="0"/>
              <a:t>Almost any type of data can be serialized into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Easily be read and written to files, streams and Internet traffic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47228" y="4087091"/>
            <a:ext cx="7552636" cy="1918855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String</a:t>
            </a:r>
          </a:p>
          <a:p>
            <a:r>
              <a:rPr lang="en-US" dirty="0" smtClean="0"/>
              <a:t>Number</a:t>
            </a:r>
          </a:p>
          <a:p>
            <a:r>
              <a:rPr lang="en-US" dirty="0" smtClean="0"/>
              <a:t>Object</a:t>
            </a:r>
          </a:p>
          <a:p>
            <a:r>
              <a:rPr lang="en-US" dirty="0" smtClean="0"/>
              <a:t>Array / List</a:t>
            </a:r>
          </a:p>
          <a:p>
            <a:r>
              <a:rPr lang="en-US" dirty="0" smtClean="0"/>
              <a:t>Dictionary</a:t>
            </a:r>
          </a:p>
          <a:p>
            <a:r>
              <a:rPr lang="en-US" dirty="0" smtClean="0"/>
              <a:t>Byte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2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413" y="211757"/>
            <a:ext cx="4315711" cy="58410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HTML</a:t>
            </a:r>
          </a:p>
          <a:p>
            <a:pPr lvl="1"/>
            <a:r>
              <a:rPr lang="en-US" dirty="0"/>
              <a:t>Tags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 smtClean="0"/>
              <a:t>Bootstrap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Joins</a:t>
            </a:r>
          </a:p>
          <a:p>
            <a:pPr lvl="1"/>
            <a:r>
              <a:rPr lang="en-US" dirty="0" smtClean="0"/>
              <a:t>Table and Views</a:t>
            </a:r>
          </a:p>
          <a:p>
            <a:pPr lvl="1"/>
            <a:r>
              <a:rPr lang="en-US" dirty="0" smtClean="0"/>
              <a:t>Creating Tables/Views</a:t>
            </a:r>
          </a:p>
          <a:p>
            <a:pPr lvl="1"/>
            <a:r>
              <a:rPr lang="en-US" dirty="0" smtClean="0"/>
              <a:t>Indexing</a:t>
            </a:r>
          </a:p>
          <a:p>
            <a:pPr lvl="1"/>
            <a:r>
              <a:rPr lang="en-US" dirty="0" smtClean="0"/>
              <a:t>Accessing from code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922938" y="211756"/>
            <a:ext cx="4315711" cy="6554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Web </a:t>
            </a:r>
            <a:r>
              <a:rPr lang="en-US" dirty="0" smtClean="0"/>
              <a:t>REST APIs</a:t>
            </a:r>
          </a:p>
          <a:p>
            <a:pPr lvl="1"/>
            <a:r>
              <a:rPr lang="en-US" dirty="0" smtClean="0"/>
              <a:t>POCOs</a:t>
            </a:r>
          </a:p>
          <a:p>
            <a:pPr lvl="1"/>
            <a:r>
              <a:rPr lang="en-US" dirty="0" smtClean="0"/>
              <a:t>Routing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/>
              <a:t>Accessing REST </a:t>
            </a:r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Modifying Content</a:t>
            </a:r>
          </a:p>
          <a:p>
            <a:r>
              <a:rPr lang="en-US" dirty="0" err="1" smtClean="0"/>
              <a:t>WebApps</a:t>
            </a:r>
            <a:endParaRPr lang="en-US" dirty="0" smtClean="0"/>
          </a:p>
          <a:p>
            <a:pPr lvl="1"/>
            <a:r>
              <a:rPr lang="en-US" dirty="0" smtClean="0"/>
              <a:t>Autocomplete</a:t>
            </a:r>
          </a:p>
          <a:p>
            <a:pPr lvl="1"/>
            <a:r>
              <a:rPr lang="en-US" dirty="0" smtClean="0"/>
              <a:t>Uploading Files</a:t>
            </a:r>
          </a:p>
          <a:p>
            <a:pPr lvl="1"/>
            <a:r>
              <a:rPr lang="en-US" smtClean="0"/>
              <a:t>Posting Forms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2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Apps are Stateless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155772" cy="5244402"/>
          </a:xfrm>
        </p:spPr>
        <p:txBody>
          <a:bodyPr/>
          <a:lstStyle/>
          <a:p>
            <a:r>
              <a:rPr lang="en-US" dirty="0" smtClean="0"/>
              <a:t>Most web apps run on multiple servers</a:t>
            </a:r>
          </a:p>
          <a:p>
            <a:r>
              <a:rPr lang="en-US" dirty="0" smtClean="0"/>
              <a:t>Every request can be routed to a different server</a:t>
            </a:r>
          </a:p>
          <a:p>
            <a:r>
              <a:rPr lang="en-US" dirty="0" smtClean="0"/>
              <a:t>The server will have no idea that you made a previous request unless you provide some context</a:t>
            </a:r>
          </a:p>
          <a:p>
            <a:r>
              <a:rPr lang="en-US" dirty="0" smtClean="0"/>
              <a:t>This is especially important once a user has logged in</a:t>
            </a:r>
          </a:p>
          <a:p>
            <a:r>
              <a:rPr lang="en-US" dirty="0" smtClean="0"/>
              <a:t>There are two main methods of maintaining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/>
              <a:t>Cookies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/>
              <a:t>Header Values</a:t>
            </a:r>
          </a:p>
        </p:txBody>
      </p:sp>
    </p:spTree>
    <p:extLst>
      <p:ext uri="{BB962C8B-B14F-4D97-AF65-F5344CB8AC3E}">
        <p14:creationId xmlns:p14="http://schemas.microsoft.com/office/powerpoint/2010/main" val="4229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044677" cy="5244402"/>
          </a:xfrm>
        </p:spPr>
        <p:txBody>
          <a:bodyPr/>
          <a:lstStyle/>
          <a:p>
            <a:r>
              <a:rPr lang="en-US" dirty="0" smtClean="0"/>
              <a:t>Cookies are values that are passed with each request</a:t>
            </a:r>
          </a:p>
          <a:p>
            <a:r>
              <a:rPr lang="en-US" dirty="0" smtClean="0"/>
              <a:t>Stored on the client</a:t>
            </a:r>
          </a:p>
          <a:p>
            <a:r>
              <a:rPr lang="en-US" dirty="0" smtClean="0"/>
              <a:t>Can be created on</a:t>
            </a:r>
          </a:p>
          <a:p>
            <a:pPr lvl="1"/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Client</a:t>
            </a:r>
          </a:p>
          <a:p>
            <a:r>
              <a:rPr lang="en-US" dirty="0" smtClean="0"/>
              <a:t>Store Key Value</a:t>
            </a:r>
          </a:p>
          <a:p>
            <a:r>
              <a:rPr lang="en-US" dirty="0" smtClean="0"/>
              <a:t>Have an expiration date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21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5472677" cy="5244402"/>
          </a:xfrm>
        </p:spPr>
        <p:txBody>
          <a:bodyPr/>
          <a:lstStyle/>
          <a:p>
            <a:r>
              <a:rPr lang="en-US" dirty="0" smtClean="0"/>
              <a:t>We’ve set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Content-Type</a:t>
            </a:r>
            <a:r>
              <a:rPr lang="en-US" dirty="0" smtClean="0"/>
              <a:t> header in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AJAX</a:t>
            </a:r>
            <a:r>
              <a:rPr lang="en-US" dirty="0" smtClean="0"/>
              <a:t> calls</a:t>
            </a:r>
          </a:p>
          <a:p>
            <a:r>
              <a:rPr lang="en-US" dirty="0" smtClean="0"/>
              <a:t>Other headers can be added to the request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Authorization</a:t>
            </a:r>
            <a:r>
              <a:rPr lang="en-US" dirty="0" smtClean="0"/>
              <a:t> header can be set and accessed on the server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53" y="1447800"/>
            <a:ext cx="5776638" cy="4800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3" y="4942356"/>
            <a:ext cx="5883228" cy="1749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4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545889" cy="5244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Create a WebAPI Calculator that can perform theses actions using the following URLs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Add				</a:t>
            </a:r>
            <a:r>
              <a:rPr lang="en-US" dirty="0" smtClean="0">
                <a:latin typeface="Consolas" panose="020B0609020204030204" pitchFamily="49" charset="0"/>
              </a:rPr>
              <a:t>GET  /lesson1/add/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>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</a:p>
          <a:p>
            <a:r>
              <a:rPr lang="en-US" dirty="0" smtClean="0"/>
              <a:t>Subtract			</a:t>
            </a:r>
            <a:r>
              <a:rPr lang="en-US" dirty="0" smtClean="0">
                <a:latin typeface="Consolas" panose="020B0609020204030204" pitchFamily="49" charset="0"/>
              </a:rPr>
              <a:t>POST /lesson1/</a:t>
            </a:r>
            <a:r>
              <a:rPr lang="en-US" dirty="0" err="1" smtClean="0">
                <a:latin typeface="Consolas" panose="020B0609020204030204" pitchFamily="49" charset="0"/>
              </a:rPr>
              <a:t>subtract?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xVal</a:t>
            </a:r>
            <a:r>
              <a:rPr lang="en-US" dirty="0" smtClean="0">
                <a:latin typeface="Consolas" panose="020B0609020204030204" pitchFamily="49" charset="0"/>
              </a:rPr>
              <a:t>=###&amp;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yVal</a:t>
            </a:r>
            <a:r>
              <a:rPr lang="en-US" dirty="0" smtClean="0">
                <a:latin typeface="Consolas" panose="020B0609020204030204" pitchFamily="49" charset="0"/>
              </a:rPr>
              <a:t>=###</a:t>
            </a:r>
          </a:p>
          <a:p>
            <a:r>
              <a:rPr lang="en-US" dirty="0" smtClean="0"/>
              <a:t>Divide			</a:t>
            </a:r>
            <a:r>
              <a:rPr lang="en-US" dirty="0" smtClean="0">
                <a:latin typeface="Consolas" panose="020B0609020204030204" pitchFamily="49" charset="0"/>
              </a:rPr>
              <a:t>GET  /lesson1/divide/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>?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yVal</a:t>
            </a:r>
            <a:r>
              <a:rPr lang="en-US" dirty="0" smtClean="0">
                <a:latin typeface="Consolas" panose="020B0609020204030204" pitchFamily="49" charset="0"/>
              </a:rPr>
              <a:t>=###</a:t>
            </a:r>
          </a:p>
          <a:p>
            <a:r>
              <a:rPr lang="en-US" dirty="0" smtClean="0"/>
              <a:t>Multiply			</a:t>
            </a:r>
            <a:r>
              <a:rPr lang="en-US" dirty="0" smtClean="0">
                <a:latin typeface="Consolas" panose="020B0609020204030204" pitchFamily="49" charset="0"/>
              </a:rPr>
              <a:t>POST /lesson1/multiply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xVal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 smtClean="0"/>
              <a:t>&amp;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yVal</a:t>
            </a:r>
            <a:r>
              <a:rPr lang="en-US" sz="2200" dirty="0" smtClean="0"/>
              <a:t> from Body as CSV</a:t>
            </a:r>
          </a:p>
          <a:p>
            <a:r>
              <a:rPr lang="en-US" dirty="0"/>
              <a:t>String Length	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smtClean="0">
                <a:latin typeface="Consolas" panose="020B0609020204030204" pitchFamily="49" charset="0"/>
              </a:rPr>
              <a:t>lesson1/length</a:t>
            </a:r>
            <a:r>
              <a:rPr lang="en-US" dirty="0" smtClean="0"/>
              <a:t>	   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200" dirty="0" smtClean="0"/>
              <a:t> loaded from Body</a:t>
            </a:r>
          </a:p>
          <a:p>
            <a:r>
              <a:rPr lang="en-US" dirty="0" smtClean="0"/>
              <a:t>Square Root	your choice</a:t>
            </a:r>
          </a:p>
        </p:txBody>
      </p:sp>
    </p:spTree>
    <p:extLst>
      <p:ext uri="{BB962C8B-B14F-4D97-AF65-F5344CB8AC3E}">
        <p14:creationId xmlns:p14="http://schemas.microsoft.com/office/powerpoint/2010/main" val="375612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71600"/>
            <a:ext cx="7038997" cy="524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55" y="3620057"/>
            <a:ext cx="6300986" cy="892175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455" y="5433434"/>
            <a:ext cx="6332828" cy="844377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46112" y="2203342"/>
            <a:ext cx="6831014" cy="958957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83088" y="3117290"/>
            <a:ext cx="4345385" cy="3249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83088" y="3490682"/>
            <a:ext cx="4345385" cy="115751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3088" y="4923306"/>
            <a:ext cx="4660487" cy="3249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83088" y="5296698"/>
            <a:ext cx="4660487" cy="115751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6456" y="2980592"/>
            <a:ext cx="3631370" cy="461665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GET /lesson1/add/5/6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636455" y="4793969"/>
            <a:ext cx="5517320" cy="461665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POST /lesson1/</a:t>
            </a:r>
            <a:r>
              <a:rPr lang="en-US" sz="2400" dirty="0" err="1" smtClean="0">
                <a:latin typeface="Consolas" panose="020B0609020204030204" pitchFamily="49" charset="0"/>
              </a:rPr>
              <a:t>subtract?x</a:t>
            </a:r>
            <a:r>
              <a:rPr lang="en-US" sz="2400" dirty="0" smtClean="0">
                <a:latin typeface="Consolas" panose="020B0609020204030204" pitchFamily="49" charset="0"/>
              </a:rPr>
              <a:t>=5&amp;y=30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92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617662"/>
            <a:ext cx="6581775" cy="4772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78288" y="1745690"/>
            <a:ext cx="5774912" cy="3249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8288" y="2119082"/>
            <a:ext cx="5774912" cy="13289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6111" y="3622115"/>
            <a:ext cx="6240464" cy="3249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6111" y="3995506"/>
            <a:ext cx="6240464" cy="2157643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48472" y="1617662"/>
            <a:ext cx="4555295" cy="461665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GET /lesson1/divide/5?y=2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48471" y="3522959"/>
            <a:ext cx="4555295" cy="461665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POST /lesson1/multiply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1991"/>
          <a:stretch/>
        </p:blipFill>
        <p:spPr>
          <a:xfrm>
            <a:off x="5348471" y="2391289"/>
            <a:ext cx="6693085" cy="951986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1" y="4358655"/>
            <a:ext cx="6696002" cy="2130546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52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96" y="1420983"/>
            <a:ext cx="6800850" cy="5010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6388" y="1534485"/>
            <a:ext cx="5774912" cy="3249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388" y="1907877"/>
            <a:ext cx="6182618" cy="13289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6388" y="4712660"/>
            <a:ext cx="5774912" cy="3249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6388" y="5076527"/>
            <a:ext cx="5774912" cy="1328968"/>
          </a:xfrm>
          <a:prstGeom prst="rect">
            <a:avLst/>
          </a:prstGeom>
          <a:solidFill>
            <a:srgbClr val="2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91298" y="1446212"/>
            <a:ext cx="3585978" cy="461665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POST /lesson1/length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298" y="2284908"/>
            <a:ext cx="6577356" cy="2062163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091298" y="4595812"/>
            <a:ext cx="3585978" cy="461665"/>
          </a:xfrm>
          <a:prstGeom prst="rect">
            <a:avLst/>
          </a:prstGeom>
          <a:solidFill>
            <a:schemeClr val="bg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GET /lesson1/</a:t>
            </a:r>
            <a:r>
              <a:rPr lang="en-US" sz="2400" dirty="0" err="1" smtClean="0">
                <a:latin typeface="Consolas" panose="020B0609020204030204" pitchFamily="49" charset="0"/>
              </a:rPr>
              <a:t>sqrt</a:t>
            </a:r>
            <a:r>
              <a:rPr lang="en-US" sz="2400" dirty="0" smtClean="0">
                <a:latin typeface="Consolas" panose="020B0609020204030204" pitchFamily="49" charset="0"/>
              </a:rPr>
              <a:t>/9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298" y="5403217"/>
            <a:ext cx="6577356" cy="933172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3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279589" cy="5244402"/>
          </a:xfrm>
        </p:spPr>
        <p:txBody>
          <a:bodyPr>
            <a:normAutofit/>
          </a:bodyPr>
          <a:lstStyle/>
          <a:p>
            <a:r>
              <a:rPr lang="en-US" b="1" dirty="0" smtClean="0"/>
              <a:t>Database</a:t>
            </a:r>
            <a:r>
              <a:rPr lang="en-US" dirty="0" smtClean="0"/>
              <a:t>		Applications that can store and query data</a:t>
            </a:r>
          </a:p>
          <a:p>
            <a:endParaRPr lang="en-US" dirty="0" smtClean="0"/>
          </a:p>
          <a:p>
            <a:r>
              <a:rPr lang="en-US" b="1" dirty="0" smtClean="0"/>
              <a:t>Table</a:t>
            </a:r>
            <a:r>
              <a:rPr lang="en-US" dirty="0" smtClean="0"/>
              <a:t>				Basic unit of storage in a database</a:t>
            </a:r>
          </a:p>
          <a:p>
            <a:endParaRPr lang="en-US" dirty="0" smtClean="0"/>
          </a:p>
          <a:p>
            <a:r>
              <a:rPr lang="en-US" b="1" dirty="0" smtClean="0"/>
              <a:t>Row</a:t>
            </a:r>
            <a:r>
              <a:rPr lang="en-US" dirty="0" smtClean="0"/>
              <a:t>				Single record in a table</a:t>
            </a:r>
          </a:p>
          <a:p>
            <a:endParaRPr lang="en-US" dirty="0" smtClean="0"/>
          </a:p>
          <a:p>
            <a:r>
              <a:rPr lang="en-US" b="1" dirty="0" smtClean="0"/>
              <a:t>Column</a:t>
            </a:r>
            <a:r>
              <a:rPr lang="en-US" dirty="0" smtClean="0"/>
              <a:t>			Piece of information in a record</a:t>
            </a:r>
          </a:p>
          <a:p>
            <a:endParaRPr lang="en-US" dirty="0" smtClean="0"/>
          </a:p>
          <a:p>
            <a:r>
              <a:rPr lang="en-US" b="1" dirty="0" smtClean="0"/>
              <a:t>Datatype</a:t>
            </a:r>
            <a:r>
              <a:rPr lang="en-US" dirty="0" smtClean="0"/>
              <a:t>		The type of information stored in a column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</a:t>
            </a:r>
            <a:r>
              <a:rPr lang="en-US" dirty="0" smtClean="0"/>
              <a:t>				Retrieve Information</a:t>
            </a:r>
          </a:p>
          <a:p>
            <a:endParaRPr lang="en-US" dirty="0" smtClean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POST</a:t>
            </a:r>
            <a:r>
              <a:rPr lang="en-US" dirty="0" smtClean="0"/>
              <a:t>				Send information</a:t>
            </a:r>
          </a:p>
          <a:p>
            <a:endParaRPr lang="en-US" dirty="0" smtClean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PUT</a:t>
            </a:r>
            <a:r>
              <a:rPr lang="en-US" dirty="0" smtClean="0"/>
              <a:t>				Upload Data</a:t>
            </a:r>
          </a:p>
          <a:p>
            <a:endParaRPr lang="en-US" dirty="0" smtClean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dirty="0" smtClean="0"/>
              <a:t>			Delete Data</a:t>
            </a:r>
          </a:p>
        </p:txBody>
      </p:sp>
    </p:spTree>
    <p:extLst>
      <p:ext uri="{BB962C8B-B14F-4D97-AF65-F5344CB8AC3E}">
        <p14:creationId xmlns:p14="http://schemas.microsoft.com/office/powerpoint/2010/main" val="235732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337341" cy="5244402"/>
          </a:xfrm>
        </p:spPr>
        <p:txBody>
          <a:bodyPr>
            <a:normAutofit/>
          </a:bodyPr>
          <a:lstStyle/>
          <a:p>
            <a:r>
              <a:rPr lang="en-US" b="1" dirty="0" smtClean="0"/>
              <a:t>Query</a:t>
            </a:r>
            <a:r>
              <a:rPr lang="en-US" dirty="0" smtClean="0"/>
              <a:t>			Request for information from or to the database</a:t>
            </a:r>
          </a:p>
          <a:p>
            <a:endParaRPr lang="en-US" dirty="0" smtClean="0"/>
          </a:p>
          <a:p>
            <a:r>
              <a:rPr lang="en-US" b="1" dirty="0" smtClean="0"/>
              <a:t>View</a:t>
            </a:r>
            <a:r>
              <a:rPr lang="en-US" dirty="0" smtClean="0"/>
              <a:t>				Prebuilt viewable query stored in the DB</a:t>
            </a:r>
          </a:p>
          <a:p>
            <a:endParaRPr lang="en-US" dirty="0"/>
          </a:p>
          <a:p>
            <a:r>
              <a:rPr lang="en-US" b="1" dirty="0" smtClean="0"/>
              <a:t>Join</a:t>
            </a:r>
            <a:r>
              <a:rPr lang="en-US" dirty="0" smtClean="0"/>
              <a:t>				Combining the records for two or more tables</a:t>
            </a:r>
          </a:p>
          <a:p>
            <a:endParaRPr lang="en-US" dirty="0"/>
          </a:p>
          <a:p>
            <a:r>
              <a:rPr lang="en-US" b="1" dirty="0" smtClean="0"/>
              <a:t>Primary</a:t>
            </a:r>
            <a:r>
              <a:rPr lang="en-US" dirty="0" smtClean="0"/>
              <a:t> </a:t>
            </a:r>
            <a:r>
              <a:rPr lang="en-US" b="1" dirty="0" smtClean="0"/>
              <a:t>Key</a:t>
            </a:r>
            <a:r>
              <a:rPr lang="en-US" dirty="0" smtClean="0"/>
              <a:t>	Column(s) that uniquely identify a record</a:t>
            </a:r>
          </a:p>
          <a:p>
            <a:endParaRPr lang="en-US" dirty="0"/>
          </a:p>
          <a:p>
            <a:r>
              <a:rPr lang="en-US" b="1" dirty="0" smtClean="0"/>
              <a:t>Index</a:t>
            </a:r>
            <a:r>
              <a:rPr lang="en-US" dirty="0" smtClean="0"/>
              <a:t>				Makes queries more efficient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Enterprise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MySQL</a:t>
            </a:r>
          </a:p>
          <a:p>
            <a:r>
              <a:rPr lang="en-US" dirty="0" smtClean="0"/>
              <a:t>Microsoft SQL Server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NoSQL</a:t>
            </a:r>
          </a:p>
          <a:p>
            <a:pPr lvl="1"/>
            <a:r>
              <a:rPr lang="en-US" dirty="0" smtClean="0"/>
              <a:t>MongoDB</a:t>
            </a:r>
          </a:p>
          <a:p>
            <a:pPr lvl="1"/>
            <a:r>
              <a:rPr lang="en-US" dirty="0" smtClean="0"/>
              <a:t>Cassandra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err="1" smtClean="0"/>
              <a:t>ElasticSearch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SQLite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9400" y="2274838"/>
            <a:ext cx="3721100" cy="275460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274320" rIns="274320" bIns="274320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</a:t>
            </a:r>
            <a:r>
              <a:rPr lang="en-US" sz="3200" dirty="0" smtClean="0"/>
              <a:t> stands for</a:t>
            </a:r>
            <a:br>
              <a:rPr lang="en-US" sz="3200" dirty="0" smtClean="0"/>
            </a:br>
            <a:endParaRPr lang="en-US" sz="1100" dirty="0" smtClean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</a:t>
            </a:r>
            <a:r>
              <a:rPr lang="en-US" sz="2800" dirty="0" smtClean="0"/>
              <a:t>tructured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</a:t>
            </a:r>
            <a:r>
              <a:rPr lang="en-US" sz="2800" dirty="0" smtClean="0"/>
              <a:t>uery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</a:t>
            </a:r>
            <a:r>
              <a:rPr lang="en-US" sz="2800" dirty="0" smtClean="0"/>
              <a:t>anguage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080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626" y="1553675"/>
            <a:ext cx="7480449" cy="5155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and </a:t>
            </a:r>
            <a:r>
              <a:rPr lang="en-US" dirty="0" err="1" smtClean="0"/>
              <a:t>C.R.A.P.e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3762259" cy="524440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C.R.A.P.e</a:t>
            </a:r>
            <a:r>
              <a:rPr lang="en-US" dirty="0" smtClean="0"/>
              <a:t>. has support for viewing and querying SQLite databases</a:t>
            </a:r>
          </a:p>
          <a:p>
            <a:endParaRPr lang="en-US" dirty="0" smtClean="0"/>
          </a:p>
          <a:p>
            <a:r>
              <a:rPr lang="en-US" dirty="0" smtClean="0"/>
              <a:t>Database Explorer</a:t>
            </a:r>
          </a:p>
          <a:p>
            <a:r>
              <a:rPr lang="en-US" dirty="0" smtClean="0"/>
              <a:t>SQL Editor</a:t>
            </a:r>
          </a:p>
          <a:p>
            <a:r>
              <a:rPr lang="en-US" dirty="0" smtClean="0"/>
              <a:t>Query Results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8100000">
            <a:off x="5872264" y="1477808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8100000">
            <a:off x="10756458" y="3633443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100000">
            <a:off x="10262962" y="1477808"/>
            <a:ext cx="1010652" cy="50060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</a:t>
            </a:r>
            <a:r>
              <a:rPr lang="en-US" dirty="0" err="1"/>
              <a:t>C.R.A.P.e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353055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Use </a:t>
            </a:r>
            <a:r>
              <a:rPr lang="en-US" b="1" dirty="0" smtClean="0"/>
              <a:t>Database Explorer</a:t>
            </a:r>
            <a:r>
              <a:rPr lang="en-US" dirty="0" smtClean="0"/>
              <a:t> to view</a:t>
            </a:r>
          </a:p>
          <a:p>
            <a:pPr lvl="1"/>
            <a:r>
              <a:rPr lang="en-US" dirty="0" smtClean="0"/>
              <a:t>Tables</a:t>
            </a:r>
          </a:p>
          <a:p>
            <a:pPr lvl="1"/>
            <a:r>
              <a:rPr lang="en-US" dirty="0" smtClean="0"/>
              <a:t>Views</a:t>
            </a:r>
          </a:p>
          <a:p>
            <a:pPr lvl="1"/>
            <a:r>
              <a:rPr lang="en-US" dirty="0" smtClean="0"/>
              <a:t>Indexes</a:t>
            </a:r>
          </a:p>
          <a:p>
            <a:pPr lvl="1"/>
            <a:endParaRPr lang="en-US" sz="1200" dirty="0" smtClean="0"/>
          </a:p>
          <a:p>
            <a:r>
              <a:rPr lang="en-US" b="1" dirty="0" smtClean="0"/>
              <a:t>SQL Editor</a:t>
            </a:r>
          </a:p>
          <a:p>
            <a:pPr lvl="1"/>
            <a:r>
              <a:rPr lang="en-US" dirty="0" smtClean="0"/>
              <a:t>Write and Execute SQL queries</a:t>
            </a:r>
          </a:p>
          <a:p>
            <a:pPr lvl="1"/>
            <a:r>
              <a:rPr lang="en-US" dirty="0" smtClean="0"/>
              <a:t>Press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F9</a:t>
            </a:r>
            <a:r>
              <a:rPr lang="en-US" dirty="0" smtClean="0"/>
              <a:t> to execute all queries</a:t>
            </a:r>
          </a:p>
          <a:p>
            <a:pPr lvl="1"/>
            <a:r>
              <a:rPr lang="en-US" dirty="0" smtClean="0"/>
              <a:t>Select a specific query and then press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F9</a:t>
            </a:r>
            <a:r>
              <a:rPr lang="en-US" dirty="0" smtClean="0"/>
              <a:t> to just run that one</a:t>
            </a:r>
          </a:p>
          <a:p>
            <a:pPr lvl="1"/>
            <a:endParaRPr lang="en-US" sz="1200" dirty="0" smtClean="0"/>
          </a:p>
          <a:p>
            <a:r>
              <a:rPr lang="en-US" b="1" dirty="0" smtClean="0"/>
              <a:t>Query Results </a:t>
            </a:r>
            <a:r>
              <a:rPr lang="en-US" dirty="0" smtClean="0"/>
              <a:t>– View results of queries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82025" y="2088682"/>
            <a:ext cx="3826042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Right click on any item in </a:t>
            </a:r>
            <a:r>
              <a:rPr lang="en-US" sz="2400" b="1" dirty="0" smtClean="0">
                <a:latin typeface="+mj-lt"/>
              </a:rPr>
              <a:t>Database Explorer </a:t>
            </a:r>
            <a:r>
              <a:rPr lang="en-US" sz="2400" dirty="0" smtClean="0">
                <a:latin typeface="+mj-lt"/>
              </a:rPr>
              <a:t>to get additional options</a:t>
            </a:r>
            <a:endParaRPr lang="en-US" sz="2000" dirty="0">
              <a:latin typeface="+mj-lt"/>
            </a:endParaRPr>
          </a:p>
        </p:txBody>
      </p:sp>
      <p:sp>
        <p:nvSpPr>
          <p:cNvPr id="5" name="24-Point Star 4"/>
          <p:cNvSpPr/>
          <p:nvPr/>
        </p:nvSpPr>
        <p:spPr>
          <a:xfrm>
            <a:off x="8203963" y="3543011"/>
            <a:ext cx="3091606" cy="1727370"/>
          </a:xfrm>
          <a:prstGeom prst="star24">
            <a:avLst>
              <a:gd name="adj" fmla="val 42433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Ctrl-S </a:t>
            </a:r>
            <a:r>
              <a:rPr lang="en-US" sz="2800" dirty="0" smtClean="0"/>
              <a:t>does NOT save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380788" cy="5244402"/>
          </a:xfrm>
        </p:spPr>
        <p:txBody>
          <a:bodyPr/>
          <a:lstStyle/>
          <a:p>
            <a:r>
              <a:rPr lang="en-US" dirty="0" smtClean="0"/>
              <a:t>Tables are the basic unit of storage in a database</a:t>
            </a:r>
          </a:p>
          <a:p>
            <a:r>
              <a:rPr lang="en-US" dirty="0" smtClean="0"/>
              <a:t>Every table has one or more columns that each store a specific type of data</a:t>
            </a:r>
          </a:p>
          <a:p>
            <a:r>
              <a:rPr lang="en-US" dirty="0" smtClean="0"/>
              <a:t>Individual records are stored as rows in the table</a:t>
            </a:r>
          </a:p>
          <a:p>
            <a:r>
              <a:rPr lang="en-US" dirty="0" smtClean="0"/>
              <a:t>Every table should have one or more columns that uniquely identifies a record - </a:t>
            </a:r>
            <a:r>
              <a:rPr lang="en-US" b="1" dirty="0" smtClean="0"/>
              <a:t>Primary Key</a:t>
            </a:r>
          </a:p>
          <a:p>
            <a:r>
              <a:rPr lang="en-US" dirty="0" smtClean="0"/>
              <a:t>Try to never store the same information in more than one table</a:t>
            </a:r>
          </a:p>
          <a:p>
            <a:r>
              <a:rPr lang="en-US" dirty="0" smtClean="0"/>
              <a:t>Databases allow developers to lookup and join data between related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5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Architecture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34842" y="1394057"/>
            <a:ext cx="2511558" cy="2581043"/>
            <a:chOff x="803142" y="1660757"/>
            <a:chExt cx="3116580" cy="2581043"/>
          </a:xfrm>
        </p:grpSpPr>
        <p:sp>
          <p:nvSpPr>
            <p:cNvPr id="10" name="Rectangle 9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smtClean="0"/>
                <a:t>Name</a:t>
              </a:r>
            </a:p>
            <a:p>
              <a:r>
                <a:rPr lang="en-US" sz="2400" dirty="0" smtClean="0"/>
                <a:t>Address</a:t>
              </a:r>
            </a:p>
            <a:p>
              <a:r>
                <a:rPr lang="en-US" sz="2400" dirty="0" smtClean="0"/>
                <a:t>City</a:t>
              </a:r>
            </a:p>
            <a:p>
              <a:r>
                <a:rPr lang="en-US" sz="2400" dirty="0" smtClean="0"/>
                <a:t>Phone</a:t>
              </a:r>
            </a:p>
            <a:p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38442" y="4411561"/>
            <a:ext cx="2511558" cy="2200044"/>
            <a:chOff x="803142" y="1660758"/>
            <a:chExt cx="3116580" cy="2200044"/>
          </a:xfrm>
        </p:grpSpPr>
        <p:sp>
          <p:nvSpPr>
            <p:cNvPr id="57" name="Rectangle 56"/>
            <p:cNvSpPr/>
            <p:nvPr/>
          </p:nvSpPr>
          <p:spPr>
            <a:xfrm>
              <a:off x="803142" y="1660758"/>
              <a:ext cx="3116580" cy="2200044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/>
                <a:t>UnitPrice</a:t>
              </a:r>
              <a:endParaRPr lang="en-US" sz="2400" dirty="0" smtClean="0"/>
            </a:p>
            <a:p>
              <a:r>
                <a:rPr lang="en-US" sz="2400" dirty="0" err="1" smtClean="0"/>
                <a:t>UnitsInStock</a:t>
              </a:r>
              <a:endParaRPr lang="en-US" sz="2400" dirty="0" smtClean="0"/>
            </a:p>
            <a:p>
              <a:r>
                <a:rPr lang="en-US" sz="2400" dirty="0" err="1" smtClean="0"/>
                <a:t>UnitsOnOrder</a:t>
              </a:r>
              <a:endParaRPr lang="en-US" sz="2400" dirty="0" smtClean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0" name="Straight Arrow Connector 59"/>
          <p:cNvCxnSpPr/>
          <p:nvPr/>
        </p:nvCxnSpPr>
        <p:spPr>
          <a:xfrm flipH="1" flipV="1">
            <a:off x="2336800" y="2108201"/>
            <a:ext cx="1625600" cy="3858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3838442" y="1394056"/>
            <a:ext cx="2778258" cy="2581043"/>
            <a:chOff x="803142" y="1660757"/>
            <a:chExt cx="3116580" cy="2581043"/>
          </a:xfrm>
        </p:grpSpPr>
        <p:sp>
          <p:nvSpPr>
            <p:cNvPr id="51" name="Rectangle 50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/>
                <a:t>CustomerID</a:t>
              </a:r>
              <a:endParaRPr lang="en-US" sz="2400" dirty="0" smtClean="0"/>
            </a:p>
            <a:p>
              <a:r>
                <a:rPr lang="en-US" sz="2400" dirty="0" err="1" smtClean="0"/>
                <a:t>OrderDate</a:t>
              </a:r>
              <a:endParaRPr lang="en-US" sz="2400" dirty="0" smtClean="0"/>
            </a:p>
            <a:p>
              <a:r>
                <a:rPr lang="en-US" sz="2400" dirty="0" err="1" smtClean="0"/>
                <a:t>ShipCity</a:t>
              </a:r>
              <a:endParaRPr lang="en-US" sz="2400" dirty="0" smtClean="0"/>
            </a:p>
            <a:p>
              <a:r>
                <a:rPr lang="en-US" sz="2400" dirty="0" err="1" smtClean="0"/>
                <a:t>ShipPostalCode</a:t>
              </a:r>
              <a:endParaRPr lang="en-US" sz="2400" dirty="0" smtClean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 flipH="1" flipV="1">
            <a:off x="5227573" y="2108202"/>
            <a:ext cx="2755606" cy="127960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5471886" y="3675993"/>
            <a:ext cx="2511293" cy="141852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7840437" y="2625331"/>
            <a:ext cx="2511558" cy="2581043"/>
            <a:chOff x="803142" y="1660757"/>
            <a:chExt cx="3116580" cy="2581043"/>
          </a:xfrm>
        </p:grpSpPr>
        <p:sp>
          <p:nvSpPr>
            <p:cNvPr id="54" name="Rectangle 53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/>
                <a:t>UnitPrice</a:t>
              </a:r>
              <a:endParaRPr lang="en-US" sz="2400" dirty="0" smtClean="0"/>
            </a:p>
            <a:p>
              <a:r>
                <a:rPr lang="en-US" sz="2400" dirty="0" smtClean="0"/>
                <a:t>Quantity</a:t>
              </a:r>
            </a:p>
            <a:p>
              <a:r>
                <a:rPr lang="en-US" sz="2400" dirty="0" smtClean="0"/>
                <a:t>Discount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OrderDetails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92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067833" cy="5244402"/>
          </a:xfrm>
        </p:spPr>
        <p:txBody>
          <a:bodyPr/>
          <a:lstStyle/>
          <a:p>
            <a:r>
              <a:rPr lang="en-US" dirty="0" smtClean="0"/>
              <a:t>Table rows are organized on disk by their Primary </a:t>
            </a:r>
            <a:r>
              <a:rPr lang="en-US" dirty="0"/>
              <a:t>K</a:t>
            </a:r>
            <a:r>
              <a:rPr lang="en-US" dirty="0" smtClean="0"/>
              <a:t>ey</a:t>
            </a:r>
          </a:p>
          <a:p>
            <a:r>
              <a:rPr lang="en-US" dirty="0" smtClean="0"/>
              <a:t>When querying the table by PK, retrievals are very fast</a:t>
            </a:r>
          </a:p>
          <a:p>
            <a:r>
              <a:rPr lang="en-US" dirty="0" smtClean="0"/>
              <a:t>Searching by other columns can be slow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060004"/>
              </p:ext>
            </p:extLst>
          </p:nvPr>
        </p:nvGraphicFramePr>
        <p:xfrm>
          <a:off x="646111" y="3795505"/>
          <a:ext cx="943169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{BC89EF96-8CEA-46FF-86C4-4CE0E7609802}</a:tableStyleId>
              </a:tblPr>
              <a:tblGrid>
                <a:gridCol w="1886338">
                  <a:extLst>
                    <a:ext uri="{9D8B030D-6E8A-4147-A177-3AD203B41FA5}">
                      <a16:colId xmlns:a16="http://schemas.microsoft.com/office/drawing/2014/main" val="2805292554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1658062219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2102030770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3258530108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1506539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SCDC#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FirstName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LastName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Dorm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Room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05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622322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Castillo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2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14311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James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Crawford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211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786315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Adam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Jones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487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5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462489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Luke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Fisk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1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541377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Henry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Strange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351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9348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277200"/>
              </p:ext>
            </p:extLst>
          </p:nvPr>
        </p:nvGraphicFramePr>
        <p:xfrm>
          <a:off x="646111" y="3795505"/>
          <a:ext cx="943169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{BC89EF96-8CEA-46FF-86C4-4CE0E7609802}</a:tableStyleId>
              </a:tblPr>
              <a:tblGrid>
                <a:gridCol w="1886338">
                  <a:extLst>
                    <a:ext uri="{9D8B030D-6E8A-4147-A177-3AD203B41FA5}">
                      <a16:colId xmlns:a16="http://schemas.microsoft.com/office/drawing/2014/main" val="2805292554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1658062219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2102030770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3258530108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1506539059"/>
                    </a:ext>
                  </a:extLst>
                </a:gridCol>
              </a:tblGrid>
              <a:tr h="45645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SCDC#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FirstName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LastName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Dorm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Room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052603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14311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James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Crawford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527952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462489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Luke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Fisk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89703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541377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Henry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Strange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351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656777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622322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Jack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Castillo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318753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786315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Adam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Jones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487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934801"/>
                  </a:ext>
                </a:extLst>
              </a:tr>
            </a:tbl>
          </a:graphicData>
        </a:graphic>
      </p:graphicFrame>
      <p:sp>
        <p:nvSpPr>
          <p:cNvPr id="8" name="Rectangular Callout 7"/>
          <p:cNvSpPr/>
          <p:nvPr/>
        </p:nvSpPr>
        <p:spPr>
          <a:xfrm>
            <a:off x="2154206" y="3154618"/>
            <a:ext cx="1609277" cy="386887"/>
          </a:xfrm>
          <a:prstGeom prst="wedgeRectCallout">
            <a:avLst>
              <a:gd name="adj1" fmla="val -51281"/>
              <a:gd name="adj2" fmla="val 161394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Primary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47566" cy="5244402"/>
          </a:xfrm>
        </p:spPr>
        <p:txBody>
          <a:bodyPr/>
          <a:lstStyle/>
          <a:p>
            <a:r>
              <a:rPr lang="en-US" dirty="0" smtClean="0"/>
              <a:t>Indexes make queries on non-PK columns more efficient</a:t>
            </a:r>
          </a:p>
          <a:p>
            <a:r>
              <a:rPr lang="en-US" dirty="0" smtClean="0"/>
              <a:t>Contain pointers from the columns in the index to the PK</a:t>
            </a:r>
          </a:p>
          <a:p>
            <a:r>
              <a:rPr lang="en-US" dirty="0" smtClean="0"/>
              <a:t>Take up additional storage but in most cases are worth it</a:t>
            </a:r>
          </a:p>
          <a:p>
            <a:r>
              <a:rPr lang="en-US" dirty="0" smtClean="0"/>
              <a:t>Ordered on disk by the indexed columns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202949"/>
              </p:ext>
            </p:extLst>
          </p:nvPr>
        </p:nvGraphicFramePr>
        <p:xfrm>
          <a:off x="646111" y="3930620"/>
          <a:ext cx="3772676" cy="27629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{BC89EF96-8CEA-46FF-86C4-4CE0E7609802}</a:tableStyleId>
              </a:tblPr>
              <a:tblGrid>
                <a:gridCol w="1886338">
                  <a:extLst>
                    <a:ext uri="{9D8B030D-6E8A-4147-A177-3AD203B41FA5}">
                      <a16:colId xmlns:a16="http://schemas.microsoft.com/office/drawing/2014/main" val="2102030770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3258530108"/>
                    </a:ext>
                  </a:extLst>
                </a:gridCol>
              </a:tblGrid>
              <a:tr h="476968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LastName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SCDC#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052603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Castillo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622322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67527952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Crawford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14311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11189703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Fisk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462489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48656777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Jones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786315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70318753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Strange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541377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929348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138630"/>
              </p:ext>
            </p:extLst>
          </p:nvPr>
        </p:nvGraphicFramePr>
        <p:xfrm>
          <a:off x="5098215" y="3930620"/>
          <a:ext cx="3772676" cy="27629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{BC89EF96-8CEA-46FF-86C4-4CE0E7609802}</a:tableStyleId>
              </a:tblPr>
              <a:tblGrid>
                <a:gridCol w="1886338">
                  <a:extLst>
                    <a:ext uri="{9D8B030D-6E8A-4147-A177-3AD203B41FA5}">
                      <a16:colId xmlns:a16="http://schemas.microsoft.com/office/drawing/2014/main" val="2102030770"/>
                    </a:ext>
                  </a:extLst>
                </a:gridCol>
                <a:gridCol w="1886338">
                  <a:extLst>
                    <a:ext uri="{9D8B030D-6E8A-4147-A177-3AD203B41FA5}">
                      <a16:colId xmlns:a16="http://schemas.microsoft.com/office/drawing/2014/main" val="3258530108"/>
                    </a:ext>
                  </a:extLst>
                </a:gridCol>
              </a:tblGrid>
              <a:tr h="47696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Room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SCDC#</a:t>
                      </a:r>
                      <a:endParaRPr 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052603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462489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67527952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14311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11189703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622322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48656777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351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541377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70318753"/>
                  </a:ext>
                </a:extLst>
              </a:tr>
              <a:tr h="453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487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786315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92934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029332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&lt;columns&gt; FROM &lt;table&gt;;</a:t>
            </a: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 smtClean="0">
                <a:latin typeface="+mn-lt"/>
              </a:rPr>
              <a:t>			Query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&lt;columns&gt;	</a:t>
            </a:r>
            <a:r>
              <a:rPr lang="en-US" dirty="0" smtClean="0">
                <a:latin typeface="+mn-lt"/>
              </a:rPr>
              <a:t>	Comma Separated list of columns or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 smtClean="0">
                <a:latin typeface="+mn-lt"/>
              </a:rPr>
              <a:t>				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US" dirty="0" smtClean="0">
                <a:latin typeface="+mn-lt"/>
              </a:rPr>
              <a:t>			The table you want to query</a:t>
            </a:r>
          </a:p>
          <a:p>
            <a:pPr marL="0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FROM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tblUsers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transactionID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timestamp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tblTransactions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24-Point Star 3"/>
          <p:cNvSpPr/>
          <p:nvPr/>
        </p:nvSpPr>
        <p:spPr>
          <a:xfrm>
            <a:off x="9233085" y="1673157"/>
            <a:ext cx="2673569" cy="1458148"/>
          </a:xfrm>
          <a:prstGeom prst="star24">
            <a:avLst>
              <a:gd name="adj" fmla="val 42433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*</a:t>
            </a:r>
            <a:r>
              <a:rPr lang="en-US" sz="2800" dirty="0" smtClean="0"/>
              <a:t> is not efficient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5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799"/>
            <a:ext cx="11545889" cy="53380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&lt;columns&gt; FROM &lt;table&gt; </a:t>
            </a:r>
            <a:b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&lt;col&gt; &lt;op&gt; &lt;value&gt; &lt;AND/OR&gt; &lt;col&gt; &lt;op&gt; &lt;value&gt;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/>
              <a:t>			</a:t>
            </a:r>
            <a:r>
              <a:rPr lang="en-US" dirty="0" smtClean="0"/>
              <a:t>Query Filter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&lt;col&gt;</a:t>
            </a:r>
            <a:r>
              <a:rPr lang="en-US" dirty="0"/>
              <a:t>			</a:t>
            </a:r>
            <a:r>
              <a:rPr lang="en-US" dirty="0" smtClean="0"/>
              <a:t>Column Name</a:t>
            </a:r>
            <a:endParaRPr lang="en-US" dirty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&lt;op&gt;</a:t>
            </a:r>
            <a:r>
              <a:rPr lang="en-US" dirty="0"/>
              <a:t>			</a:t>
            </a:r>
            <a:r>
              <a:rPr lang="en-US" dirty="0" smtClean="0"/>
              <a:t>Operator</a:t>
            </a:r>
            <a:endParaRPr lang="en-US" dirty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&lt;value&gt;</a:t>
            </a:r>
            <a:r>
              <a:rPr lang="en-US" dirty="0"/>
              <a:t>		</a:t>
            </a:r>
            <a:r>
              <a:rPr lang="en-US" dirty="0" smtClean="0"/>
              <a:t>Value to look for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* FROM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tblUsers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WHERE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userID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5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acctNum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balance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accts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WHERE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balance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&gt;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500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8691" y="2560746"/>
            <a:ext cx="4745254" cy="315471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Operators</a:t>
            </a:r>
            <a:endParaRPr lang="en-US" b="1" dirty="0" smtClean="0"/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latin typeface="Consolas" panose="020B0609020204030204" pitchFamily="49" charset="0"/>
              </a:rPr>
              <a:t>		= 'Crawford'</a:t>
            </a:r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  &lt;=</a:t>
            </a:r>
            <a:r>
              <a:rPr lang="en-US" sz="2400" b="1" dirty="0" smtClean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	&lt; 100</a:t>
            </a:r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  &gt;=	</a:t>
            </a:r>
            <a:r>
              <a:rPr lang="en-US" sz="2400" dirty="0" smtClean="0">
                <a:latin typeface="Consolas" panose="020B0609020204030204" pitchFamily="49" charset="0"/>
              </a:rPr>
              <a:t>	&gt;= 10</a:t>
            </a:r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</a:t>
            </a:r>
            <a:r>
              <a:rPr lang="en-US" sz="2400" dirty="0" smtClean="0">
                <a:latin typeface="Consolas" panose="020B0609020204030204" pitchFamily="49" charset="0"/>
              </a:rPr>
              <a:t>		IN (1,2,5)</a:t>
            </a:r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BETWEEN</a:t>
            </a:r>
            <a:r>
              <a:rPr lang="en-US" sz="2400" dirty="0" smtClean="0">
                <a:latin typeface="Consolas" panose="020B0609020204030204" pitchFamily="49" charset="0"/>
              </a:rPr>
              <a:t>	BETWEEN 5 AND 10</a:t>
            </a:r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LIKE</a:t>
            </a:r>
            <a:r>
              <a:rPr lang="en-US" sz="2400" dirty="0" smtClean="0">
                <a:latin typeface="Consolas" panose="020B0609020204030204" pitchFamily="49" charset="0"/>
              </a:rPr>
              <a:t>		LIKE '</a:t>
            </a:r>
            <a:r>
              <a:rPr lang="en-US" sz="2400" dirty="0" err="1" smtClean="0">
                <a:latin typeface="Consolas" panose="020B0609020204030204" pitchFamily="49" charset="0"/>
              </a:rPr>
              <a:t>Dav</a:t>
            </a:r>
            <a:r>
              <a:rPr lang="en-US" sz="2400" dirty="0" smtClean="0">
                <a:latin typeface="Consolas" panose="020B0609020204030204" pitchFamily="49" charset="0"/>
              </a:rPr>
              <a:t>%'</a:t>
            </a:r>
          </a:p>
          <a:p>
            <a:pPr algn="r"/>
            <a:r>
              <a:rPr lang="en-US" sz="600" dirty="0" smtClean="0">
                <a:latin typeface="Consolas" panose="020B0609020204030204" pitchFamily="49" charset="0"/>
              </a:rPr>
              <a:t/>
            </a:r>
            <a:br>
              <a:rPr lang="en-US" sz="6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% </a:t>
            </a:r>
            <a:r>
              <a:rPr lang="en-US" sz="2000" dirty="0" smtClean="0"/>
              <a:t>is a wildcard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84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113043" cy="5244402"/>
          </a:xfrm>
        </p:spPr>
        <p:txBody>
          <a:bodyPr/>
          <a:lstStyle/>
          <a:p>
            <a:r>
              <a:rPr lang="en-US" dirty="0" smtClean="0"/>
              <a:t>Application Programming Interfaces 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APIs</a:t>
            </a:r>
            <a:r>
              <a:rPr lang="en-US" dirty="0" smtClean="0"/>
              <a:t>) give developers programmatic ways of accessing data and functionality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</a:t>
            </a:r>
            <a:r>
              <a:rPr lang="en-US" dirty="0" smtClean="0"/>
              <a:t> is a way of running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APIs</a:t>
            </a:r>
            <a:r>
              <a:rPr lang="en-US" dirty="0" smtClean="0"/>
              <a:t> over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</a:t>
            </a:r>
          </a:p>
          <a:p>
            <a:endParaRPr lang="en-US" dirty="0" smtClean="0"/>
          </a:p>
          <a:p>
            <a:r>
              <a:rPr lang="en-US" dirty="0" smtClean="0"/>
              <a:t>Most modern web applications use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37047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and Limiting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635724" cy="5410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&lt;columns&gt; FROM &lt;table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 BY &lt;col&gt; &lt;direction&gt;, &lt;col&gt; &lt;direction&gt;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LIMIT 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numResults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 BY</a:t>
            </a:r>
            <a:r>
              <a:rPr lang="en-US" dirty="0"/>
              <a:t>	</a:t>
            </a:r>
            <a:r>
              <a:rPr lang="en-US" dirty="0" smtClean="0"/>
              <a:t>		Order Keyword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&lt;col&gt;</a:t>
            </a:r>
            <a:r>
              <a:rPr lang="en-US" dirty="0"/>
              <a:t>			</a:t>
            </a:r>
            <a:r>
              <a:rPr lang="en-US" dirty="0" smtClean="0"/>
              <a:t>		Column Name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&lt;direction&gt;</a:t>
            </a:r>
            <a:r>
              <a:rPr lang="en-US" dirty="0"/>
              <a:t>	</a:t>
            </a:r>
            <a:r>
              <a:rPr lang="en-US" dirty="0" smtClean="0"/>
              <a:t>	Ascending 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ASC</a:t>
            </a:r>
            <a:r>
              <a:rPr lang="en-US" dirty="0" smtClean="0"/>
              <a:t>) or Descending 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DESC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LIMIT</a:t>
            </a:r>
            <a:r>
              <a:rPr lang="en-US" dirty="0"/>
              <a:t>		</a:t>
            </a:r>
            <a:r>
              <a:rPr lang="en-US" dirty="0" smtClean="0"/>
              <a:t>			Limit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numResults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/>
              <a:t>		</a:t>
            </a:r>
            <a:r>
              <a:rPr lang="en-US" dirty="0" smtClean="0"/>
              <a:t>Number of results to return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4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2131"/>
            <a:ext cx="11337341" cy="6490071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Employees 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EmployeeID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</a:t>
            </a:r>
            <a:r>
              <a:rPr lang="en-US" dirty="0">
                <a:latin typeface="Consolas" panose="020B0609020204030204" pitchFamily="49" charset="0"/>
              </a:rPr>
              <a:t> (1,3,5,7)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CustomerID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ContactName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ContactTitle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City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FROM</a:t>
            </a:r>
            <a:r>
              <a:rPr lang="en-US" dirty="0" smtClean="0">
                <a:latin typeface="Consolas" panose="020B0609020204030204" pitchFamily="49" charset="0"/>
              </a:rPr>
              <a:t> Customers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City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LIKE</a:t>
            </a:r>
            <a:r>
              <a:rPr lang="en-US" dirty="0">
                <a:latin typeface="Consolas" panose="020B0609020204030204" pitchFamily="49" charset="0"/>
              </a:rPr>
              <a:t> '%an%'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ContactTitle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'Owner' 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ContactTitle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LIKE</a:t>
            </a:r>
            <a:r>
              <a:rPr lang="en-US" dirty="0">
                <a:latin typeface="Consolas" panose="020B0609020204030204" pitchFamily="49" charset="0"/>
              </a:rPr>
              <a:t> '%Manager</a:t>
            </a:r>
            <a:r>
              <a:rPr lang="en-US" dirty="0" smtClean="0">
                <a:latin typeface="Consolas" panose="020B0609020204030204" pitchFamily="49" charset="0"/>
              </a:rPr>
              <a:t>%')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LIMIT</a:t>
            </a:r>
            <a:r>
              <a:rPr lang="en-US" dirty="0" smtClean="0">
                <a:latin typeface="Consolas" panose="020B0609020204030204" pitchFamily="49" charset="0"/>
              </a:rPr>
              <a:t> 5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1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EmployeeID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3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AND</a:t>
            </a:r>
            <a:r>
              <a:rPr lang="en-US" dirty="0">
                <a:latin typeface="Consolas" panose="020B0609020204030204" pitchFamily="49" charset="0"/>
              </a:rPr>
              <a:t> Freight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30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ORDER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Freight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DESC;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087406" cy="52444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 are available </a:t>
            </a:r>
            <a:r>
              <a:rPr lang="en-US" dirty="0" smtClean="0"/>
              <a:t>to aggregate (combine) results from a query</a:t>
            </a:r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AVG</a:t>
            </a:r>
            <a:r>
              <a:rPr lang="en-US" dirty="0"/>
              <a:t>			</a:t>
            </a:r>
            <a:r>
              <a:rPr lang="en-US" dirty="0" smtClean="0"/>
              <a:t>Average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dirty="0"/>
              <a:t>			</a:t>
            </a:r>
            <a:r>
              <a:rPr lang="en-US" dirty="0" smtClean="0"/>
              <a:t>Counts number of results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</a:t>
            </a:r>
            <a:r>
              <a:rPr lang="en-US" dirty="0" smtClean="0"/>
              <a:t>Returns maximum value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</a:t>
            </a:r>
            <a:r>
              <a:rPr lang="en-US" dirty="0"/>
              <a:t>			</a:t>
            </a:r>
            <a:r>
              <a:rPr lang="en-US" dirty="0" smtClean="0"/>
              <a:t>Returns minimum value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</a:t>
            </a:r>
            <a:r>
              <a:rPr lang="en-US" dirty="0"/>
              <a:t>			</a:t>
            </a:r>
            <a:r>
              <a:rPr lang="en-US" dirty="0" smtClean="0"/>
              <a:t>Calculates </a:t>
            </a:r>
            <a:r>
              <a:rPr lang="en-US" dirty="0"/>
              <a:t>the sum of all returned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0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635724" cy="5410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&lt;columns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&gt;,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aggFunc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&gt;(&lt;col&gt;) AS 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aggName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b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FROM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GROUP BY &lt;col&gt;;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aggFunc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			</a:t>
            </a:r>
            <a:r>
              <a:rPr lang="en-US" dirty="0" smtClean="0"/>
              <a:t>Aggregate function to use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&lt;col&gt;					</a:t>
            </a:r>
            <a:r>
              <a:rPr lang="en-US" dirty="0" smtClean="0"/>
              <a:t>Column to run function on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						</a:t>
            </a:r>
            <a:r>
              <a:rPr lang="en-US" dirty="0" smtClean="0"/>
              <a:t>New column name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aggName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			</a:t>
            </a:r>
            <a:r>
              <a:rPr lang="en-US" dirty="0" smtClean="0"/>
              <a:t>Name of column to display function results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GROUP BY</a:t>
            </a:r>
            <a:r>
              <a:rPr lang="en-US" dirty="0" smtClean="0"/>
              <a:t>			Group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col&gt;</a:t>
            </a:r>
            <a:r>
              <a:rPr lang="en-US" dirty="0"/>
              <a:t>			</a:t>
            </a:r>
            <a:r>
              <a:rPr lang="en-US" dirty="0" smtClean="0"/>
              <a:t>		Column Name to group by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0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2131"/>
            <a:ext cx="11337341" cy="6490071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(Freight)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EmployeeID</a:t>
            </a:r>
            <a:r>
              <a:rPr lang="en-US" dirty="0">
                <a:latin typeface="Consolas" panose="020B0609020204030204" pitchFamily="49" charset="0"/>
              </a:rPr>
              <a:t> = 5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dirty="0">
                <a:latin typeface="Consolas" panose="020B0609020204030204" pitchFamily="49" charset="0"/>
              </a:rPr>
              <a:t>(*)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Employees 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LastName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LIKE</a:t>
            </a:r>
            <a:r>
              <a:rPr lang="en-US" dirty="0">
                <a:latin typeface="Consolas" panose="020B0609020204030204" pitchFamily="49" charset="0"/>
              </a:rPr>
              <a:t> 'C</a:t>
            </a:r>
            <a:r>
              <a:rPr lang="en-US" dirty="0" smtClean="0">
                <a:latin typeface="Consolas" panose="020B0609020204030204" pitchFamily="49" charset="0"/>
              </a:rPr>
              <a:t>%'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SUM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(Freight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AVG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(Freight)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Average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Orders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GROUP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EmployeeID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48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981206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Once results have been grouped, you can filter the data using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HAVING</a:t>
            </a:r>
            <a:r>
              <a:rPr lang="en-US" dirty="0" smtClean="0"/>
              <a:t>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HAVING</a:t>
            </a:r>
            <a:r>
              <a:rPr lang="en-US" dirty="0" smtClean="0"/>
              <a:t> works just like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 smtClean="0"/>
              <a:t> but it can only be used with aggregated data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EmployeeID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(Freight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SumFreight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AVG</a:t>
            </a:r>
            <a:r>
              <a:rPr lang="en-US" dirty="0" smtClean="0">
                <a:latin typeface="Consolas" panose="020B0609020204030204" pitchFamily="49" charset="0"/>
              </a:rPr>
              <a:t>(Freight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Average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</a:rPr>
              <a:t> Orders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GROUP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 </a:t>
            </a:r>
            <a:r>
              <a:rPr lang="en-US" dirty="0" err="1" smtClean="0">
                <a:latin typeface="Consolas" panose="020B0609020204030204" pitchFamily="49" charset="0"/>
              </a:rPr>
              <a:t>EmployeeID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SumFreight</a:t>
            </a:r>
            <a:r>
              <a:rPr lang="en-US" dirty="0">
                <a:latin typeface="Consolas" panose="020B0609020204030204" pitchFamily="49" charset="0"/>
              </a:rPr>
              <a:t> &gt; </a:t>
            </a:r>
            <a:r>
              <a:rPr lang="en-US" dirty="0" smtClean="0">
                <a:latin typeface="Consolas" panose="020B0609020204030204" pitchFamily="49" charset="0"/>
              </a:rPr>
              <a:t>4000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75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260339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Write queries to retrieve the following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many total Orders are there?</a:t>
            </a:r>
            <a:br>
              <a:rPr lang="en-US" dirty="0" smtClean="0"/>
            </a:b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all Customers that are in London</a:t>
            </a:r>
            <a:br>
              <a:rPr lang="en-US" dirty="0" smtClean="0"/>
            </a:b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all Customers in Area Code (503)</a:t>
            </a:r>
            <a:br>
              <a:rPr lang="en-US" dirty="0" smtClean="0"/>
            </a:b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When was oldest order placed and when did it ship?</a:t>
            </a:r>
            <a:br>
              <a:rPr lang="en-US" dirty="0" smtClean="0"/>
            </a:b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the top 5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mployeeIDs</a:t>
            </a:r>
            <a:r>
              <a:rPr lang="en-US" dirty="0" smtClean="0"/>
              <a:t> with the most Orders</a:t>
            </a:r>
            <a:br>
              <a:rPr lang="en-US" dirty="0" smtClean="0"/>
            </a:b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all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OrderIDs</a:t>
            </a:r>
            <a:r>
              <a:rPr lang="en-US" dirty="0" smtClean="0"/>
              <a:t> that have more than 300 items to ship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61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2257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Advanced Queries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3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4185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260339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Write queries to retrieve the following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many total Orders are there?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sz="2800" dirty="0">
                <a:latin typeface="Consolas" panose="020B0609020204030204" pitchFamily="49" charset="0"/>
              </a:rPr>
              <a:t>(*)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Orders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400050" lvl="1" indent="0">
              <a:buNone/>
            </a:pPr>
            <a:endParaRPr lang="en-US" sz="2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all Customers that are in London</a:t>
            </a:r>
          </a:p>
          <a:p>
            <a:pPr marL="400050" lvl="1" indent="0">
              <a:buNone/>
            </a:pPr>
            <a:r>
              <a:rPr lang="en-US" dirty="0" smtClean="0"/>
              <a:t>		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*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Customers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City = 'London</a:t>
            </a:r>
            <a:r>
              <a:rPr lang="en-US" sz="2800" dirty="0" smtClean="0">
                <a:latin typeface="Consolas" panose="020B0609020204030204" pitchFamily="49" charset="0"/>
              </a:rPr>
              <a:t>'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400050" lvl="1" indent="0">
              <a:buNone/>
            </a:pPr>
            <a:endParaRPr lang="en-US" sz="28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all Customers in Area Code (503)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Customers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Phone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LIKE</a:t>
            </a:r>
            <a:r>
              <a:rPr lang="en-US" dirty="0">
                <a:latin typeface="Consolas" panose="020B0609020204030204" pitchFamily="49" charset="0"/>
              </a:rPr>
              <a:t> '(503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dirty="0" smtClean="0">
                <a:latin typeface="Consolas" panose="020B0609020204030204" pitchFamily="49" charset="0"/>
              </a:rPr>
              <a:t>'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519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260339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Write queries to retrieve the following information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When was oldest order placed and when did it ship?</a:t>
            </a:r>
          </a:p>
          <a:p>
            <a:pPr marL="457200" lvl="1" indent="0"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SELECT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*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Orders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OrderDate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ASC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LIMIT</a:t>
            </a:r>
            <a:r>
              <a:rPr lang="en-US" sz="2800" dirty="0" smtClean="0">
                <a:latin typeface="Consolas" panose="020B0609020204030204" pitchFamily="49" charset="0"/>
              </a:rPr>
              <a:t> 1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2800" dirty="0" smtClean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Find the top 5 </a:t>
            </a:r>
            <a:r>
              <a:rPr lang="en-US" dirty="0" err="1">
                <a:latin typeface="Consolas" panose="020B0609020204030204" pitchFamily="49" charset="0"/>
              </a:rPr>
              <a:t>E</a:t>
            </a:r>
            <a:r>
              <a:rPr lang="en-US" dirty="0" err="1" smtClean="0">
                <a:latin typeface="Consolas" panose="020B0609020204030204" pitchFamily="49" charset="0"/>
              </a:rPr>
              <a:t>mployeeIDs</a:t>
            </a:r>
            <a:r>
              <a:rPr lang="en-US" dirty="0" smtClean="0"/>
              <a:t> with the most Orders</a:t>
            </a:r>
          </a:p>
          <a:p>
            <a:pPr marL="857250" lvl="2" indent="0">
              <a:spcBef>
                <a:spcPts val="120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EmployeeID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OrderID</a:t>
            </a:r>
            <a:r>
              <a:rPr lang="en-US" sz="2800" dirty="0">
                <a:latin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Orders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GROUP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EmployeeID</a:t>
            </a:r>
            <a:endParaRPr lang="en-US" sz="2800" dirty="0">
              <a:latin typeface="Consolas" panose="020B0609020204030204" pitchFamily="49" charset="0"/>
            </a:endParaRPr>
          </a:p>
          <a:p>
            <a:pPr marL="857250" lvl="2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OrderID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DESC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LIMIT</a:t>
            </a:r>
            <a:r>
              <a:rPr lang="en-US" sz="2800" dirty="0" smtClean="0">
                <a:latin typeface="Consolas" panose="020B0609020204030204" pitchFamily="49" charset="0"/>
              </a:rPr>
              <a:t> 5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50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WebAPI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721324" cy="5244402"/>
          </a:xfrm>
        </p:spPr>
        <p:txBody>
          <a:bodyPr/>
          <a:lstStyle/>
          <a:p>
            <a:r>
              <a:rPr lang="en-US" dirty="0" smtClean="0"/>
              <a:t>WebAPI provides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API</a:t>
            </a:r>
            <a:r>
              <a:rPr lang="en-US" dirty="0" smtClean="0"/>
              <a:t> functionality in .NET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APIs</a:t>
            </a:r>
            <a:r>
              <a:rPr lang="en-US" dirty="0" smtClean="0"/>
              <a:t> are built with .NET classes that inherit from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System.Web.Http.ApiController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+mn-lt"/>
              </a:rPr>
              <a:t>Methods inside the Controller class have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ttributes</a:t>
            </a:r>
            <a:r>
              <a:rPr lang="en-US" dirty="0" smtClean="0">
                <a:latin typeface="+mn-lt"/>
              </a:rPr>
              <a:t> attached that define the URL and Verb they will respond to</a:t>
            </a:r>
          </a:p>
          <a:p>
            <a:endParaRPr lang="en-US" dirty="0" smtClean="0"/>
          </a:p>
          <a:p>
            <a:r>
              <a:rPr lang="en-US" dirty="0" smtClean="0"/>
              <a:t>Return values will be serialized appropriately depending on the Request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Accept</a:t>
            </a:r>
            <a:r>
              <a:rPr lang="en-US" dirty="0" smtClean="0"/>
              <a:t>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8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847840" cy="5244402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Find all </a:t>
            </a:r>
            <a:r>
              <a:rPr lang="en-US" dirty="0" err="1">
                <a:latin typeface="Consolas" panose="020B0609020204030204" pitchFamily="49" charset="0"/>
              </a:rPr>
              <a:t>OrderIDs</a:t>
            </a:r>
            <a:r>
              <a:rPr lang="en-US" dirty="0"/>
              <a:t> that have more than 300 items to </a:t>
            </a:r>
            <a:r>
              <a:rPr lang="en-US" dirty="0" smtClean="0"/>
              <a:t>ship</a:t>
            </a:r>
          </a:p>
          <a:p>
            <a:pPr marL="0" indent="0">
              <a:buNone/>
            </a:pPr>
            <a:endParaRPr lang="en-US" sz="1200" dirty="0"/>
          </a:p>
          <a:p>
            <a:pPr marL="800100" lvl="2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OrderID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</a:t>
            </a:r>
            <a:r>
              <a:rPr lang="en-US" sz="2800" dirty="0">
                <a:latin typeface="Consolas" panose="020B0609020204030204" pitchFamily="49" charset="0"/>
              </a:rPr>
              <a:t>(Quantity</a:t>
            </a:r>
            <a:r>
              <a:rPr lang="en-US" sz="2800" dirty="0" smtClean="0">
                <a:latin typeface="Consolas" panose="020B0609020204030204" pitchFamily="49" charset="0"/>
              </a:rPr>
              <a:t>)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sumQuant</a:t>
            </a:r>
            <a:endParaRPr lang="en-US" sz="280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</a:rPr>
              <a:t>OrderDetails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GROUP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OrderID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endParaRPr lang="en-US" sz="2800" dirty="0" smtClean="0">
              <a:latin typeface="Consolas" panose="020B0609020204030204" pitchFamily="49" charset="0"/>
            </a:endParaRP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HAVING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</a:rPr>
              <a:t>sumQuant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sz="2800" dirty="0" smtClean="0">
                <a:latin typeface="Consolas" panose="020B0609020204030204" pitchFamily="49" charset="0"/>
              </a:rPr>
              <a:t> 300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1447800"/>
            <a:ext cx="4917200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When two tables have related information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 smtClean="0"/>
              <a:t> can be used</a:t>
            </a:r>
          </a:p>
          <a:p>
            <a:endParaRPr lang="en-US" sz="1800" dirty="0" smtClean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JOINs</a:t>
            </a:r>
            <a:r>
              <a:rPr lang="en-US" dirty="0" smtClean="0"/>
              <a:t> merge rows from two tables into one row by matching key fields</a:t>
            </a:r>
          </a:p>
          <a:p>
            <a:endParaRPr lang="en-US" sz="1800" dirty="0" smtClean="0"/>
          </a:p>
          <a:p>
            <a:r>
              <a:rPr lang="en-US" dirty="0" smtClean="0"/>
              <a:t>Key fields are often the Primary Key, but not always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89606" y="2368279"/>
            <a:ext cx="2511558" cy="2581043"/>
            <a:chOff x="803142" y="1660757"/>
            <a:chExt cx="3116580" cy="2581043"/>
          </a:xfrm>
        </p:grpSpPr>
        <p:sp>
          <p:nvSpPr>
            <p:cNvPr id="5" name="Rectangle 4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smtClean="0"/>
                <a:t>Name</a:t>
              </a:r>
            </a:p>
            <a:p>
              <a:r>
                <a:rPr lang="en-US" sz="2400" dirty="0" smtClean="0"/>
                <a:t>Address</a:t>
              </a:r>
            </a:p>
            <a:p>
              <a:r>
                <a:rPr lang="en-US" sz="2400" dirty="0" smtClean="0"/>
                <a:t>City</a:t>
              </a:r>
            </a:p>
            <a:p>
              <a:r>
                <a:rPr lang="en-US" sz="2400" dirty="0" smtClean="0"/>
                <a:t>Phone</a:t>
              </a:r>
            </a:p>
            <a:p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 flipV="1">
            <a:off x="7891564" y="3082423"/>
            <a:ext cx="1602814" cy="44699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9145380" y="2368279"/>
            <a:ext cx="2778258" cy="2581043"/>
            <a:chOff x="803142" y="1660757"/>
            <a:chExt cx="3116580" cy="2581043"/>
          </a:xfrm>
        </p:grpSpPr>
        <p:sp>
          <p:nvSpPr>
            <p:cNvPr id="9" name="Rectangle 8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i="1" dirty="0" err="1" smtClean="0"/>
                <a:t>CustomerID</a:t>
              </a:r>
              <a:endParaRPr lang="en-US" sz="2400" i="1" dirty="0" smtClean="0"/>
            </a:p>
            <a:p>
              <a:r>
                <a:rPr lang="en-US" sz="2400" dirty="0" err="1" smtClean="0"/>
                <a:t>OrderDate</a:t>
              </a:r>
              <a:endParaRPr lang="en-US" sz="2400" dirty="0" smtClean="0"/>
            </a:p>
            <a:p>
              <a:r>
                <a:rPr lang="en-US" sz="2400" dirty="0" err="1" smtClean="0"/>
                <a:t>ShipCity</a:t>
              </a:r>
              <a:endParaRPr lang="en-US" sz="2400" dirty="0" smtClean="0"/>
            </a:p>
            <a:p>
              <a:r>
                <a:rPr lang="en-US" sz="2400" dirty="0" err="1" smtClean="0"/>
                <a:t>ShipPostalCode</a:t>
              </a:r>
              <a:endParaRPr lang="en-US" sz="2400" dirty="0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01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634338" cy="52444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Tables can be joined in two ways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INNER JOIN</a:t>
            </a:r>
            <a:r>
              <a:rPr lang="en-US" sz="2800" dirty="0"/>
              <a:t>	</a:t>
            </a:r>
            <a:r>
              <a:rPr lang="en-US" sz="2800" dirty="0" smtClean="0"/>
              <a:t>	</a:t>
            </a:r>
            <a:r>
              <a:rPr lang="en-US" dirty="0" smtClean="0"/>
              <a:t>Join rows only when matching key values exists in 						</a:t>
            </a:r>
            <a:r>
              <a:rPr lang="en-US" b="1" dirty="0" smtClean="0"/>
              <a:t>both</a:t>
            </a:r>
            <a:r>
              <a:rPr lang="en-US" dirty="0" smtClean="0"/>
              <a:t> joined tables</a:t>
            </a:r>
            <a:endParaRPr lang="en-US" sz="28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 JOIN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/>
              <a:t>Join rows if matching key values exists in </a:t>
            </a:r>
            <a:r>
              <a:rPr lang="en-US" b="1" dirty="0" smtClean="0"/>
              <a:t>either</a:t>
            </a:r>
            <a:r>
              <a:rPr lang="en-US" dirty="0" smtClean="0"/>
              <a:t> of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				the joined tables</a:t>
            </a:r>
            <a:endParaRPr lang="en-US" sz="2800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When joining rows in tables you must reference the columns to join the data on</a:t>
            </a:r>
          </a:p>
          <a:p>
            <a:endParaRPr lang="en-US" dirty="0" smtClean="0"/>
          </a:p>
          <a:p>
            <a:r>
              <a:rPr lang="en-US" dirty="0" smtClean="0"/>
              <a:t>Normally the columns will be the Primary Key column(s) of the tables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663573" cy="48251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10263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OrderDetails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10263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*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Orders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INNER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 </a:t>
            </a:r>
            <a:r>
              <a:rPr lang="en-US" dirty="0" err="1">
                <a:latin typeface="Consolas" panose="020B0609020204030204" pitchFamily="49" charset="0"/>
              </a:rPr>
              <a:t>OrderDetails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ON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Orders.OrderID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OrderDetails.OrderID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Orders.OrderID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10263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8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545888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INNER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OrderDetails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od </a:t>
            </a:r>
            <a:endParaRPr lang="en-US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o.OrderID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10263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o.OrderDate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o.ShipCity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od.ProductID</a:t>
            </a:r>
            <a:r>
              <a:rPr lang="en-US" dirty="0">
                <a:latin typeface="Consolas" panose="020B0609020204030204" pitchFamily="49" charset="0"/>
              </a:rPr>
              <a:t>, (</a:t>
            </a:r>
            <a:r>
              <a:rPr lang="en-US" dirty="0" err="1">
                <a:latin typeface="Consolas" panose="020B0609020204030204" pitchFamily="49" charset="0"/>
              </a:rPr>
              <a:t>od.UnitPrice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od.Quantity</a:t>
            </a:r>
            <a:r>
              <a:rPr lang="en-US" dirty="0" smtClean="0"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total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INNER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OrderDetails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od 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o.OrderID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10263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9185" y="2452434"/>
            <a:ext cx="5178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o.OrderID</a:t>
            </a:r>
            <a:r>
              <a:rPr lang="en-US" sz="2800" dirty="0">
                <a:latin typeface="Consolas" panose="020B0609020204030204" pitchFamily="49" charset="0"/>
              </a:rPr>
              <a:t> = </a:t>
            </a:r>
            <a:r>
              <a:rPr lang="en-US" sz="2800" dirty="0" err="1">
                <a:latin typeface="Consolas" panose="020B0609020204030204" pitchFamily="49" charset="0"/>
              </a:rPr>
              <a:t>od.OrderID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971610" y="5526062"/>
            <a:ext cx="5113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o.OrderID</a:t>
            </a:r>
            <a:r>
              <a:rPr lang="en-US" sz="2800" dirty="0">
                <a:latin typeface="Consolas" panose="020B0609020204030204" pitchFamily="49" charset="0"/>
              </a:rPr>
              <a:t> = </a:t>
            </a:r>
            <a:r>
              <a:rPr lang="en-US" sz="2800" dirty="0" err="1">
                <a:latin typeface="Consolas" panose="020B0609020204030204" pitchFamily="49" charset="0"/>
              </a:rPr>
              <a:t>od.OrderID</a:t>
            </a:r>
            <a:endParaRPr lang="en-US" sz="2800" dirty="0"/>
          </a:p>
        </p:txBody>
      </p:sp>
      <p:sp>
        <p:nvSpPr>
          <p:cNvPr id="7" name="Rectangular Callout 6"/>
          <p:cNvSpPr/>
          <p:nvPr/>
        </p:nvSpPr>
        <p:spPr>
          <a:xfrm>
            <a:off x="5348472" y="581114"/>
            <a:ext cx="4903190" cy="887531"/>
          </a:xfrm>
          <a:prstGeom prst="wedgeRectCallout">
            <a:avLst>
              <a:gd name="adj1" fmla="val -79886"/>
              <a:gd name="adj2" fmla="val 13205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When we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sz="2400" dirty="0"/>
              <a:t> tables we can rename them </a:t>
            </a:r>
            <a:r>
              <a:rPr lang="en-US" sz="2400" dirty="0" smtClean="0"/>
              <a:t>to simplify queries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448352" cy="5244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o.OrderDate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o.ShipCity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p.ProductName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p.ProductID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p.QuantityPerUnit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(</a:t>
            </a:r>
            <a:r>
              <a:rPr lang="en-US" dirty="0" err="1">
                <a:latin typeface="Consolas" panose="020B0609020204030204" pitchFamily="49" charset="0"/>
              </a:rPr>
              <a:t>od.UnitPrice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od.Quantity</a:t>
            </a:r>
            <a:r>
              <a:rPr lang="en-US" dirty="0">
                <a:latin typeface="Consolas" panose="020B0609020204030204" pitchFamily="49" charset="0"/>
              </a:rPr>
              <a:t>) - </a:t>
            </a:r>
            <a:r>
              <a:rPr lang="en-US" dirty="0" err="1">
                <a:latin typeface="Consolas" panose="020B0609020204030204" pitchFamily="49" charset="0"/>
              </a:rPr>
              <a:t>od.Discount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ItemTotal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o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INNER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OrderDetails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od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od.OrderID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INNER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Products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od.ProductID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p.ProductID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od.OrderID</a:t>
            </a:r>
            <a:r>
              <a:rPr lang="en-US" dirty="0">
                <a:latin typeface="Consolas" panose="020B0609020204030204" pitchFamily="49" charset="0"/>
              </a:rPr>
              <a:t> = 10263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6670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228896" cy="5244402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</a:rPr>
              <a:t>10262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InternationalOrders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</a:rPr>
              <a:t>10262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</a:rPr>
              <a:t>10263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InternationalOrders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</a:rPr>
              <a:t>10263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66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 – </a:t>
            </a:r>
            <a:r>
              <a:rPr lang="en-US" dirty="0" smtClean="0">
                <a:latin typeface="Consolas" panose="020B0609020204030204" pitchFamily="49" charset="0"/>
              </a:rPr>
              <a:t>OUTER JOIN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2923584" cy="5244402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o.OrderID</a:t>
            </a:r>
            <a:r>
              <a:rPr lang="en-US" sz="2600" dirty="0">
                <a:latin typeface="Consolas" panose="020B0609020204030204" pitchFamily="49" charset="0"/>
              </a:rPr>
              <a:t>, </a:t>
            </a:r>
            <a:r>
              <a:rPr lang="en-US" sz="2600" dirty="0" err="1">
                <a:latin typeface="Consolas" panose="020B0609020204030204" pitchFamily="49" charset="0"/>
              </a:rPr>
              <a:t>o.Freight</a:t>
            </a:r>
            <a:r>
              <a:rPr lang="en-US" sz="2600" dirty="0">
                <a:latin typeface="Consolas" panose="020B0609020204030204" pitchFamily="49" charset="0"/>
              </a:rPr>
              <a:t>, </a:t>
            </a:r>
            <a:r>
              <a:rPr lang="en-US" sz="2600" dirty="0" err="1">
                <a:latin typeface="Consolas" panose="020B0609020204030204" pitchFamily="49" charset="0"/>
              </a:rPr>
              <a:t>io.ExciseTax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600" dirty="0">
                <a:latin typeface="Consolas" panose="020B0609020204030204" pitchFamily="49" charset="0"/>
              </a:rPr>
              <a:t> Orders </a:t>
            </a:r>
            <a:r>
              <a:rPr lang="en-US" sz="2600" dirty="0" smtClean="0">
                <a:latin typeface="Consolas" panose="020B0609020204030204" pitchFamily="49" charset="0"/>
              </a:rPr>
              <a:t>o </a:t>
            </a:r>
            <a:endParaRPr lang="en-US" sz="26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latin typeface="Consolas" panose="020B0609020204030204" pitchFamily="49" charset="0"/>
              </a:rPr>
              <a:t>	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INNER JOIN </a:t>
            </a:r>
            <a:r>
              <a:rPr lang="en-US" sz="2600" dirty="0" err="1">
                <a:latin typeface="Consolas" panose="020B0609020204030204" pitchFamily="49" charset="0"/>
              </a:rPr>
              <a:t>InternationalOrders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 smtClean="0">
                <a:latin typeface="Consolas" panose="020B0609020204030204" pitchFamily="49" charset="0"/>
              </a:rPr>
              <a:t>io</a:t>
            </a:r>
            <a:r>
              <a:rPr lang="en-US" sz="2600" dirty="0" smtClean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latin typeface="Consolas" panose="020B0609020204030204" pitchFamily="49" charset="0"/>
              </a:rPr>
              <a:t>	</a:t>
            </a:r>
            <a:r>
              <a:rPr lang="en-US" sz="2600" dirty="0" smtClean="0">
                <a:latin typeface="Consolas" panose="020B0609020204030204" pitchFamily="49" charset="0"/>
              </a:rPr>
              <a:t>	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sz="2600" dirty="0" smtClean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o.OrderID</a:t>
            </a:r>
            <a:r>
              <a:rPr lang="en-US" sz="2600" dirty="0">
                <a:latin typeface="Consolas" panose="020B0609020204030204" pitchFamily="49" charset="0"/>
              </a:rPr>
              <a:t> = </a:t>
            </a:r>
            <a:r>
              <a:rPr lang="en-US" sz="2600" dirty="0" err="1">
                <a:latin typeface="Consolas" panose="020B0609020204030204" pitchFamily="49" charset="0"/>
              </a:rPr>
              <a:t>io.OrderID</a:t>
            </a:r>
            <a:endParaRPr lang="en-US" sz="26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o.OrderID</a:t>
            </a:r>
            <a:r>
              <a:rPr lang="en-US" sz="2600" dirty="0">
                <a:latin typeface="Consolas" panose="020B0609020204030204" pitchFamily="49" charset="0"/>
              </a:rPr>
              <a:t> = 10262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endParaRPr lang="en-US" sz="26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o.OrderID</a:t>
            </a:r>
            <a:r>
              <a:rPr lang="en-US" sz="2600" dirty="0">
                <a:latin typeface="Consolas" panose="020B0609020204030204" pitchFamily="49" charset="0"/>
              </a:rPr>
              <a:t>, </a:t>
            </a:r>
            <a:r>
              <a:rPr lang="en-US" sz="2600" dirty="0" err="1">
                <a:latin typeface="Consolas" panose="020B0609020204030204" pitchFamily="49" charset="0"/>
              </a:rPr>
              <a:t>o.Freight</a:t>
            </a:r>
            <a:r>
              <a:rPr lang="en-US" sz="2600" dirty="0">
                <a:latin typeface="Consolas" panose="020B0609020204030204" pitchFamily="49" charset="0"/>
              </a:rPr>
              <a:t>, </a:t>
            </a:r>
            <a:r>
              <a:rPr lang="en-US" sz="2600" dirty="0" err="1">
                <a:latin typeface="Consolas" panose="020B0609020204030204" pitchFamily="49" charset="0"/>
              </a:rPr>
              <a:t>io.ExciseTax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600" dirty="0">
                <a:latin typeface="Consolas" panose="020B0609020204030204" pitchFamily="49" charset="0"/>
              </a:rPr>
              <a:t> Orders o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latin typeface="Consolas" panose="020B0609020204030204" pitchFamily="49" charset="0"/>
              </a:rPr>
              <a:t>	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 OUTER 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InternationalOrders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io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600" dirty="0" smtClean="0">
                <a:latin typeface="Consolas" panose="020B0609020204030204" pitchFamily="49" charset="0"/>
              </a:rPr>
              <a:t>		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sz="2600" dirty="0" smtClean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o.OrderID</a:t>
            </a:r>
            <a:r>
              <a:rPr lang="en-US" sz="2600" dirty="0">
                <a:latin typeface="Consolas" panose="020B0609020204030204" pitchFamily="49" charset="0"/>
              </a:rPr>
              <a:t> = </a:t>
            </a:r>
            <a:r>
              <a:rPr lang="en-US" sz="2600" dirty="0" err="1">
                <a:latin typeface="Consolas" panose="020B0609020204030204" pitchFamily="49" charset="0"/>
              </a:rPr>
              <a:t>io.OrderID</a:t>
            </a:r>
            <a:endParaRPr lang="en-US" sz="26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o.OrderID</a:t>
            </a:r>
            <a:r>
              <a:rPr lang="en-US" sz="2600" dirty="0">
                <a:latin typeface="Consolas" panose="020B0609020204030204" pitchFamily="49" charset="0"/>
              </a:rPr>
              <a:t> = 10262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26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36562" y="2500341"/>
            <a:ext cx="3128718" cy="15696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Try both queries with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OrderID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=10263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1460" y="4753210"/>
            <a:ext cx="2867660" cy="193899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 OUTER</a:t>
            </a:r>
            <a:r>
              <a:rPr lang="en-US" sz="2400" dirty="0" smtClean="0"/>
              <a:t> - Joins </a:t>
            </a:r>
            <a:r>
              <a:rPr lang="en-US" sz="2400" dirty="0"/>
              <a:t>rows if </a:t>
            </a:r>
            <a:r>
              <a:rPr lang="en-US" sz="2400" dirty="0" smtClean="0"/>
              <a:t>matching </a:t>
            </a:r>
            <a:r>
              <a:rPr lang="en-US" sz="2400" dirty="0"/>
              <a:t>key values exists in </a:t>
            </a:r>
            <a:r>
              <a:rPr lang="en-US" sz="2400" b="1" dirty="0"/>
              <a:t>either</a:t>
            </a:r>
            <a:r>
              <a:rPr lang="en-US" sz="2400" dirty="0"/>
              <a:t> of the joined </a:t>
            </a:r>
            <a:r>
              <a:rPr lang="en-US" sz="2400" dirty="0" smtClean="0"/>
              <a:t>tables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25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NULL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659833" cy="5244402"/>
          </a:xfrm>
        </p:spPr>
        <p:txBody>
          <a:bodyPr/>
          <a:lstStyle/>
          <a:p>
            <a:r>
              <a:rPr lang="en-US" dirty="0" smtClean="0"/>
              <a:t>When dealing with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 JOINs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/>
              <a:t>you may get back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NULL</a:t>
            </a:r>
            <a:r>
              <a:rPr lang="en-US" dirty="0" smtClean="0"/>
              <a:t> values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NULL</a:t>
            </a:r>
            <a:r>
              <a:rPr lang="en-US" dirty="0" smtClean="0"/>
              <a:t> is returned anytime SQL can’t find a matching record</a:t>
            </a:r>
            <a:endParaRPr lang="en-US" dirty="0"/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NULL</a:t>
            </a:r>
            <a:r>
              <a:rPr lang="en-US" dirty="0"/>
              <a:t> </a:t>
            </a:r>
            <a:r>
              <a:rPr lang="en-US" dirty="0" smtClean="0"/>
              <a:t>values cannot be used in any operations</a:t>
            </a:r>
          </a:p>
          <a:p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o.Freight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io.ExciseTax</a:t>
            </a:r>
            <a:r>
              <a:rPr lang="en-US" dirty="0"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o.Freight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io.ExciseTax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sumFrET</a:t>
            </a:r>
            <a:endParaRPr lang="en-US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Orders o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InternationalOrders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io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io.OrderID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 = 10262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376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</a:t>
            </a:r>
            <a:r>
              <a:rPr lang="en-US" dirty="0" smtClean="0">
                <a:latin typeface="Consolas" panose="020B0609020204030204" pitchFamily="49" charset="0"/>
              </a:rPr>
              <a:t>NULL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182309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IFNULL</a:t>
            </a:r>
            <a:r>
              <a:rPr lang="en-US" dirty="0" smtClean="0"/>
              <a:t> to convert a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NULL</a:t>
            </a:r>
            <a:r>
              <a:rPr lang="en-US" dirty="0" smtClean="0"/>
              <a:t> value into something you can work with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IFNULL</a:t>
            </a:r>
            <a:r>
              <a:rPr lang="en-US" dirty="0" smtClean="0"/>
              <a:t> takes two parameters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Value to test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Value to return if test value is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NULL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</a:rPr>
              <a:t>o.Freight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</a:rPr>
              <a:t>io.ExciseTax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o.Freight</a:t>
            </a:r>
            <a:r>
              <a:rPr lang="en-US" dirty="0" smtClean="0">
                <a:latin typeface="Consolas" panose="020B0609020204030204" pitchFamily="49" charset="0"/>
              </a:rPr>
              <a:t> +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IFNULL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io.ExciseTax</a:t>
            </a:r>
            <a:r>
              <a:rPr lang="en-US" dirty="0" smtClean="0">
                <a:latin typeface="Consolas" panose="020B0609020204030204" pitchFamily="49" charset="0"/>
              </a:rPr>
              <a:t>, 0)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sumFrET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Orders </a:t>
            </a:r>
            <a:r>
              <a:rPr lang="en-US" dirty="0" smtClean="0">
                <a:latin typeface="Consolas" panose="020B0609020204030204" pitchFamily="49" charset="0"/>
              </a:rPr>
              <a:t>o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InternationalOrders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io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io.OrderID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 = 10262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5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3" y="1182872"/>
            <a:ext cx="7508909" cy="5455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ular Callout 3"/>
          <p:cNvSpPr/>
          <p:nvPr/>
        </p:nvSpPr>
        <p:spPr>
          <a:xfrm>
            <a:off x="2856391" y="270093"/>
            <a:ext cx="5509941" cy="735374"/>
          </a:xfrm>
          <a:prstGeom prst="wedgeRectCallout">
            <a:avLst>
              <a:gd name="adj1" fmla="val -53344"/>
              <a:gd name="adj2" fmla="val 106272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Add Libraries</a:t>
            </a:r>
            <a:br>
              <a:rPr lang="en-US" sz="2000" dirty="0"/>
            </a:b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System.Web.Http</a:t>
            </a:r>
            <a:r>
              <a:rPr lang="en-US" sz="2000" dirty="0"/>
              <a:t> contains WebAPI classes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538205" y="1212077"/>
            <a:ext cx="5509941" cy="735374"/>
          </a:xfrm>
          <a:prstGeom prst="wedgeRectCallout">
            <a:avLst>
              <a:gd name="adj1" fmla="val -53344"/>
              <a:gd name="adj2" fmla="val 106272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Defines the Controller class - inherits from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System.Web.Http.ApiController</a:t>
            </a:r>
            <a:endParaRPr lang="en-US" sz="2000" dirty="0"/>
          </a:p>
        </p:txBody>
      </p:sp>
      <p:sp>
        <p:nvSpPr>
          <p:cNvPr id="6" name="Rectangular Callout 5"/>
          <p:cNvSpPr/>
          <p:nvPr/>
        </p:nvSpPr>
        <p:spPr>
          <a:xfrm>
            <a:off x="7734615" y="2721225"/>
            <a:ext cx="3289460" cy="735374"/>
          </a:xfrm>
          <a:prstGeom prst="wedgeRectCallout">
            <a:avLst>
              <a:gd name="adj1" fmla="val -95767"/>
              <a:gd name="adj2" fmla="val 2376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Route Attribute</a:t>
            </a:r>
            <a:r>
              <a:rPr lang="en-US" sz="2000" dirty="0"/>
              <a:t> defines URL for </a:t>
            </a:r>
            <a:r>
              <a:rPr lang="en-US" sz="2000" dirty="0" smtClean="0"/>
              <a:t>the method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7734614" y="3702567"/>
            <a:ext cx="3648383" cy="735374"/>
          </a:xfrm>
          <a:prstGeom prst="wedgeRectCallout">
            <a:avLst>
              <a:gd name="adj1" fmla="val -114212"/>
              <a:gd name="adj2" fmla="val -6571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Defines the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HelloWorld</a:t>
            </a:r>
            <a:r>
              <a:rPr lang="en-US" sz="2000" dirty="0"/>
              <a:t> method returning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string[]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6307467" y="4792752"/>
            <a:ext cx="2486156" cy="735374"/>
          </a:xfrm>
          <a:prstGeom prst="wedgeRectCallout">
            <a:avLst>
              <a:gd name="adj1" fmla="val -114212"/>
              <a:gd name="adj2" fmla="val -65719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Return a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string[]</a:t>
            </a:r>
            <a:r>
              <a:rPr lang="en-US" sz="2000" dirty="0"/>
              <a:t> with two values</a:t>
            </a:r>
          </a:p>
        </p:txBody>
      </p:sp>
    </p:spTree>
    <p:extLst>
      <p:ext uri="{BB962C8B-B14F-4D97-AF65-F5344CB8AC3E}">
        <p14:creationId xmlns:p14="http://schemas.microsoft.com/office/powerpoint/2010/main" val="76881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336314" cy="5074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Some situations call for filtering the results with data from another table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How would you find all Orders that were made by a Customer in Zip Code </a:t>
            </a:r>
            <a:r>
              <a:rPr lang="en-US" b="1" dirty="0" smtClean="0">
                <a:latin typeface="+mn-lt"/>
              </a:rPr>
              <a:t>98128</a:t>
            </a:r>
            <a:r>
              <a:rPr lang="en-US" dirty="0" smtClean="0">
                <a:latin typeface="+mn-lt"/>
              </a:rPr>
              <a:t>?</a:t>
            </a:r>
          </a:p>
          <a:p>
            <a:pPr marL="0" indent="0">
              <a:buNone/>
            </a:pP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CustomerID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CustomerID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			</a:t>
            </a:r>
            <a:r>
              <a:rPr lang="en-US" dirty="0" smtClean="0">
                <a:latin typeface="Consolas" panose="020B0609020204030204" pitchFamily="49" charset="0"/>
              </a:rPr>
              <a:t>		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Customers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				</a:t>
            </a:r>
            <a:r>
              <a:rPr lang="en-US" dirty="0">
                <a:latin typeface="Consolas" panose="020B0609020204030204" pitchFamily="49" charset="0"/>
              </a:rPr>
              <a:t>		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PostalCode</a:t>
            </a:r>
            <a:r>
              <a:rPr lang="en-US" dirty="0">
                <a:latin typeface="Consolas" panose="020B0609020204030204" pitchFamily="49" charset="0"/>
              </a:rPr>
              <a:t> = '98128</a:t>
            </a:r>
            <a:r>
              <a:rPr lang="en-US" dirty="0" smtClean="0">
                <a:latin typeface="Consolas" panose="020B0609020204030204" pitchFamily="49" charset="0"/>
              </a:rPr>
              <a:t>')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8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31589" cy="5410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Some situations need data from a table where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won’t work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WHERE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10262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OrderDetails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WHERE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10262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How would you write one query that returns the order total?</a:t>
            </a:r>
          </a:p>
          <a:p>
            <a:pPr marL="0" indent="0">
              <a:buNone/>
            </a:pP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o.OrderID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o.Freight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smtClean="0">
                <a:latin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	(</a:t>
            </a:r>
            <a:r>
              <a:rPr lang="en-US" sz="2400" dirty="0" err="1">
                <a:latin typeface="Consolas" panose="020B0609020204030204" pitchFamily="49" charset="0"/>
              </a:rPr>
              <a:t>od.UnitPrice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r>
              <a:rPr lang="en-US" sz="2400" dirty="0" err="1">
                <a:latin typeface="Consolas" panose="020B0609020204030204" pitchFamily="49" charset="0"/>
              </a:rPr>
              <a:t>od.Quantity</a:t>
            </a:r>
            <a:r>
              <a:rPr lang="en-US" sz="2400" dirty="0">
                <a:latin typeface="Consolas" panose="020B0609020204030204" pitchFamily="49" charset="0"/>
              </a:rPr>
              <a:t>) - </a:t>
            </a:r>
            <a:r>
              <a:rPr lang="en-US" sz="2400" dirty="0" err="1" smtClean="0">
                <a:latin typeface="Consolas" panose="020B0609020204030204" pitchFamily="49" charset="0"/>
              </a:rPr>
              <a:t>od.Discount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itemTotal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Orders 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INNER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OrderDetails</a:t>
            </a:r>
            <a:r>
              <a:rPr lang="en-US" sz="2400" dirty="0">
                <a:latin typeface="Consolas" panose="020B0609020204030204" pitchFamily="49" charset="0"/>
              </a:rPr>
              <a:t> od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o.OrderID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od.OrderID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o.OrderID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latin typeface="Consolas" panose="020B0609020204030204" pitchFamily="49" charset="0"/>
              </a:rPr>
              <a:t>10262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6864" y="4341324"/>
            <a:ext cx="3155027" cy="181588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This query will return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Freight</a:t>
            </a:r>
            <a:r>
              <a:rPr lang="en-US" sz="2800" dirty="0" smtClean="0"/>
              <a:t> multiple times so that won’t work!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418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Subqueries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545888" cy="5244402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o.OrderID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o.Freight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io.ExciseTax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ExciseTax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</a:t>
            </a:r>
            <a:r>
              <a:rPr lang="en-US" sz="3600" dirty="0" smtClean="0">
                <a:latin typeface="Consolas" panose="020B0609020204030204" pitchFamily="49" charset="0"/>
              </a:rPr>
              <a:t>(</a:t>
            </a:r>
            <a:r>
              <a:rPr lang="en-US" sz="3600" dirty="0" err="1" smtClean="0">
                <a:latin typeface="Consolas" panose="020B0609020204030204" pitchFamily="49" charset="0"/>
              </a:rPr>
              <a:t>od.UnitPrice</a:t>
            </a:r>
            <a:r>
              <a:rPr lang="en-US" sz="3600" dirty="0" smtClean="0">
                <a:latin typeface="Consolas" panose="020B0609020204030204" pitchFamily="49" charset="0"/>
              </a:rPr>
              <a:t> </a:t>
            </a:r>
            <a:r>
              <a:rPr lang="en-US" sz="3600" dirty="0">
                <a:latin typeface="Consolas" panose="020B0609020204030204" pitchFamily="49" charset="0"/>
              </a:rPr>
              <a:t>* </a:t>
            </a:r>
            <a:r>
              <a:rPr lang="en-US" sz="3600" dirty="0" err="1" smtClean="0">
                <a:latin typeface="Consolas" panose="020B0609020204030204" pitchFamily="49" charset="0"/>
              </a:rPr>
              <a:t>od.Quantity</a:t>
            </a:r>
            <a:r>
              <a:rPr lang="en-US" sz="36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3600" dirty="0">
                <a:latin typeface="Consolas" panose="020B0609020204030204" pitchFamily="49" charset="0"/>
              </a:rPr>
              <a:t>		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OrderDetails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sz="3600" dirty="0">
                <a:latin typeface="Consolas" panose="020B0609020204030204" pitchFamily="49" charset="0"/>
              </a:rPr>
              <a:t> od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3600" dirty="0">
                <a:latin typeface="Consolas" panose="020B0609020204030204" pitchFamily="49" charset="0"/>
              </a:rPr>
              <a:t>		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od.OrderID</a:t>
            </a:r>
            <a:r>
              <a:rPr lang="en-US" sz="3600" dirty="0">
                <a:latin typeface="Consolas" panose="020B0609020204030204" pitchFamily="49" charset="0"/>
              </a:rPr>
              <a:t> = </a:t>
            </a:r>
            <a:r>
              <a:rPr lang="en-US" sz="3600" dirty="0" err="1">
                <a:latin typeface="Consolas" panose="020B0609020204030204" pitchFamily="49" charset="0"/>
              </a:rPr>
              <a:t>o.OrderID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sz="3600" dirty="0" smtClean="0">
                <a:latin typeface="Consolas" panose="020B0609020204030204" pitchFamily="49" charset="0"/>
              </a:rPr>
              <a:t> </a:t>
            </a:r>
            <a:r>
              <a:rPr lang="en-US" sz="3600" dirty="0" err="1" smtClean="0">
                <a:latin typeface="Consolas" panose="020B0609020204030204" pitchFamily="49" charset="0"/>
              </a:rPr>
              <a:t>odSum</a:t>
            </a:r>
            <a:endParaRPr lang="en-US" sz="36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Orders o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InternationalOrders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o.OrderID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io.OrderID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o.OrderID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10262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9979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450638" cy="524440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	Freight </a:t>
            </a: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 err="1">
                <a:latin typeface="Consolas" panose="020B0609020204030204" pitchFamily="49" charset="0"/>
              </a:rPr>
              <a:t>ExciseTax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odSum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AS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 smtClean="0">
                <a:latin typeface="Consolas" panose="020B0609020204030204" pitchFamily="49" charset="0"/>
              </a:rPr>
              <a:t>otal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o.Freight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io.ExciseTax</a:t>
            </a:r>
            <a:r>
              <a:rPr lang="en-US" dirty="0"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od.UnitPrice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od.Quantity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OrderDetails</a:t>
            </a:r>
            <a:r>
              <a:rPr lang="en-US" dirty="0">
                <a:latin typeface="Consolas" panose="020B0609020204030204" pitchFamily="49" charset="0"/>
              </a:rPr>
              <a:t> AS od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od.OrderID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</a:rPr>
              <a:t>odSum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Orders 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InternationalOrders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io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io.OrderID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</a:rPr>
              <a:t>10263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3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799"/>
            <a:ext cx="10904204" cy="525138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 INTO &lt;table&gt; (&lt;col&gt;, &lt;col&gt;, ..., &lt;col&gt;)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		VALUES (&lt;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&gt;, 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&gt;, ...,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&gt;);</a:t>
            </a:r>
          </a:p>
          <a:p>
            <a:pPr marL="0" indent="0">
              <a:buNone/>
            </a:pP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 INTO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Insert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		Table name to insert into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&lt;col&gt;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			The columns you want to insert data into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VALUES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	Values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/>
              <a:t>					The values to match each </a:t>
            </a:r>
            <a:r>
              <a:rPr lang="en-US" dirty="0" smtClean="0">
                <a:latin typeface="Consolas" panose="020B0609020204030204" pitchFamily="49" charset="0"/>
              </a:rPr>
              <a:t>&lt;col&gt;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INTO</a:t>
            </a:r>
            <a:r>
              <a:rPr lang="en-US" dirty="0">
                <a:latin typeface="Consolas" panose="020B0609020204030204" pitchFamily="49" charset="0"/>
              </a:rPr>
              <a:t> Categories (</a:t>
            </a:r>
            <a:r>
              <a:rPr lang="en-US" dirty="0" err="1">
                <a:latin typeface="Consolas" panose="020B0609020204030204" pitchFamily="49" charset="0"/>
              </a:rPr>
              <a:t>CategoryName</a:t>
            </a:r>
            <a:r>
              <a:rPr lang="en-US" dirty="0">
                <a:latin typeface="Consolas" panose="020B0609020204030204" pitchFamily="49" charset="0"/>
              </a:rPr>
              <a:t>, Description) 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		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VALUES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('Canteen', </a:t>
            </a:r>
            <a:r>
              <a:rPr lang="en-US" dirty="0" smtClean="0">
                <a:latin typeface="Consolas" panose="020B0609020204030204" pitchFamily="49" charset="0"/>
              </a:rPr>
              <a:t>'Expensive </a:t>
            </a:r>
            <a:r>
              <a:rPr lang="en-US" dirty="0">
                <a:latin typeface="Consolas" panose="020B0609020204030204" pitchFamily="49" charset="0"/>
              </a:rPr>
              <a:t>food');</a:t>
            </a:r>
          </a:p>
        </p:txBody>
      </p:sp>
    </p:spTree>
    <p:extLst>
      <p:ext uri="{BB962C8B-B14F-4D97-AF65-F5344CB8AC3E}">
        <p14:creationId xmlns:p14="http://schemas.microsoft.com/office/powerpoint/2010/main" val="156734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7888289" cy="741082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INSERT</a:t>
            </a:r>
            <a:r>
              <a:rPr lang="en-US" dirty="0" smtClean="0"/>
              <a:t> with </a:t>
            </a:r>
            <a:r>
              <a:rPr lang="en-US" dirty="0" smtClean="0">
                <a:latin typeface="Consolas" panose="020B0609020204030204" pitchFamily="49" charset="0"/>
              </a:rPr>
              <a:t>AUTOINCREMENT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469688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SQL engines work with </a:t>
            </a:r>
            <a:r>
              <a:rPr lang="en-US" dirty="0" smtClean="0">
                <a:latin typeface="Consolas" panose="020B0609020204030204" pitchFamily="49" charset="0"/>
              </a:rPr>
              <a:t>AUTOINCREMENT</a:t>
            </a:r>
            <a:r>
              <a:rPr lang="en-US" dirty="0" smtClean="0"/>
              <a:t> in different ways</a:t>
            </a:r>
          </a:p>
          <a:p>
            <a:endParaRPr lang="en-US" dirty="0" smtClean="0"/>
          </a:p>
          <a:p>
            <a:r>
              <a:rPr lang="en-US" dirty="0" smtClean="0"/>
              <a:t>When running an </a:t>
            </a:r>
            <a:r>
              <a:rPr lang="en-US" dirty="0" smtClean="0">
                <a:latin typeface="Consolas" panose="020B0609020204030204" pitchFamily="49" charset="0"/>
              </a:rPr>
              <a:t>INSERT</a:t>
            </a:r>
            <a:r>
              <a:rPr lang="en-US" dirty="0" smtClean="0"/>
              <a:t> exclude the </a:t>
            </a:r>
            <a:r>
              <a:rPr lang="en-US" dirty="0" smtClean="0">
                <a:latin typeface="Consolas" panose="020B0609020204030204" pitchFamily="49" charset="0"/>
              </a:rPr>
              <a:t>AUTOINCREMENT</a:t>
            </a:r>
            <a:r>
              <a:rPr lang="en-US" dirty="0" smtClean="0"/>
              <a:t> column from the list of columns you pass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Employees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					(</a:t>
            </a:r>
            <a:r>
              <a:rPr lang="en-US" dirty="0" err="1" smtClean="0">
                <a:latin typeface="Consolas" panose="020B0609020204030204" pitchFamily="49" charset="0"/>
              </a:rPr>
              <a:t>LastName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FirstName</a:t>
            </a:r>
            <a:r>
              <a:rPr lang="en-US" dirty="0">
                <a:latin typeface="Consolas" panose="020B0609020204030204" pitchFamily="49" charset="0"/>
              </a:rPr>
              <a:t>, Title, </a:t>
            </a:r>
            <a:r>
              <a:rPr lang="en-US" dirty="0" err="1">
                <a:latin typeface="Consolas" panose="020B0609020204030204" pitchFamily="49" charset="0"/>
              </a:rPr>
              <a:t>BirthDate</a:t>
            </a:r>
            <a:r>
              <a:rPr lang="en-US" dirty="0">
                <a:latin typeface="Consolas" panose="020B0609020204030204" pitchFamily="49" charset="0"/>
              </a:rPr>
              <a:t>) 	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VALUES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('Castle', 'Jack', 'Awesome', '1990-01-01')</a:t>
            </a:r>
            <a:endParaRPr lang="en-US" dirty="0" smtClean="0">
              <a:latin typeface="Consolas" panose="020B0609020204030204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Some engines require passing a 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en-US" dirty="0" smtClean="0"/>
              <a:t> or </a:t>
            </a:r>
            <a:r>
              <a:rPr lang="en-US" dirty="0" smtClean="0">
                <a:latin typeface="Consolas" panose="020B0609020204030204" pitchFamily="49" charset="0"/>
              </a:rPr>
              <a:t>-1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799"/>
            <a:ext cx="11269964" cy="525138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&lt;table&gt; SET 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uCol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 = 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&gt;, 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uCol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 = 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newVal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&lt;col&gt; &lt;op&gt; &lt;value&gt;;</a:t>
            </a:r>
          </a:p>
          <a:p>
            <a:pPr marL="0" indent="0">
              <a:buNone/>
            </a:pP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Update Keyword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Table name to update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uCol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The Column you want to update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&lt;op&gt;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Operator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uVal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&gt;		</a:t>
            </a:r>
            <a:r>
              <a:rPr lang="en-US" dirty="0" smtClean="0"/>
              <a:t>The new value for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uCol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&lt;col&gt;</a:t>
            </a:r>
            <a:r>
              <a:rPr lang="en-US" dirty="0"/>
              <a:t>	</a:t>
            </a:r>
            <a:r>
              <a:rPr lang="en-US" dirty="0" smtClean="0"/>
              <a:t>		Column Name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&lt;op&gt;</a:t>
            </a:r>
            <a:r>
              <a:rPr lang="en-US" dirty="0"/>
              <a:t>	</a:t>
            </a:r>
            <a:r>
              <a:rPr lang="en-US" dirty="0" smtClean="0"/>
              <a:t>		Operator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&lt;value&gt;</a:t>
            </a:r>
            <a:r>
              <a:rPr lang="en-US" dirty="0"/>
              <a:t>	</a:t>
            </a:r>
            <a:r>
              <a:rPr lang="en-US" dirty="0" smtClean="0"/>
              <a:t>	Value to look for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sz="1050" dirty="0"/>
          </a:p>
        </p:txBody>
      </p:sp>
      <p:sp>
        <p:nvSpPr>
          <p:cNvPr id="6" name="24-Point Star 5"/>
          <p:cNvSpPr/>
          <p:nvPr/>
        </p:nvSpPr>
        <p:spPr>
          <a:xfrm>
            <a:off x="8999622" y="2340942"/>
            <a:ext cx="2560320" cy="2415941"/>
          </a:xfrm>
          <a:prstGeom prst="star24">
            <a:avLst>
              <a:gd name="adj" fmla="val 42433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 careful with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08467" y="5226516"/>
            <a:ext cx="3194236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b="1" i="1" dirty="0" smtClean="0">
                <a:latin typeface="+mj-lt"/>
              </a:rPr>
              <a:t>without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400" dirty="0" smtClean="0">
                <a:latin typeface="+mj-lt"/>
              </a:rPr>
              <a:t> will update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uCol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sz="2400" dirty="0" smtClean="0">
                <a:latin typeface="+mj-lt"/>
              </a:rPr>
              <a:t> in </a:t>
            </a:r>
            <a:r>
              <a:rPr lang="en-US" sz="2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ALL ROWS</a:t>
            </a:r>
            <a:endParaRPr lang="en-US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641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on 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019040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When inserting dates and times use the format</a:t>
            </a:r>
          </a:p>
          <a:p>
            <a:pPr marL="457200" lvl="1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	'YYYY-MM-DD </a:t>
            </a:r>
            <a:r>
              <a:rPr lang="en-US" sz="3200" dirty="0" err="1" smtClean="0">
                <a:latin typeface="Consolas" panose="020B0609020204030204" pitchFamily="49" charset="0"/>
              </a:rPr>
              <a:t>HH:mm:ss</a:t>
            </a:r>
            <a:r>
              <a:rPr lang="en-US" sz="3200" dirty="0" smtClean="0">
                <a:latin typeface="Consolas" panose="020B0609020204030204" pitchFamily="49" charset="0"/>
              </a:rPr>
              <a:t>'</a:t>
            </a:r>
          </a:p>
          <a:p>
            <a:pPr marL="457200" lvl="1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	</a:t>
            </a:r>
            <a:r>
              <a:rPr lang="en-US" sz="3200" dirty="0" smtClean="0">
                <a:latin typeface="Consolas" panose="020B0609020204030204" pitchFamily="49" charset="0"/>
              </a:rPr>
              <a:t>'2019-11-26 17:20:05'</a:t>
            </a:r>
          </a:p>
          <a:p>
            <a:r>
              <a:rPr lang="en-US" dirty="0" smtClean="0"/>
              <a:t>The current Date and Time can be obtained using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CURRENT_TIMESTAMP</a:t>
            </a:r>
            <a:endParaRPr lang="en-US" sz="36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pPr marL="5715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>
                <a:latin typeface="Consolas" panose="020B0609020204030204" pitchFamily="49" charset="0"/>
              </a:rPr>
              <a:t> Orders </a:t>
            </a:r>
            <a:endParaRPr lang="en-US" dirty="0" smtClean="0">
              <a:latin typeface="Consolas" panose="020B0609020204030204" pitchFamily="49" charset="0"/>
            </a:endParaRPr>
          </a:p>
          <a:p>
            <a:pPr marL="5715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RequiredDate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'2020-05-01 17:04:02', </a:t>
            </a:r>
            <a:endParaRPr lang="en-US" dirty="0" smtClean="0">
              <a:latin typeface="Consolas" panose="020B0609020204030204" pitchFamily="49" charset="0"/>
            </a:endParaRPr>
          </a:p>
          <a:p>
            <a:pPr marL="5715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ShippedDate</a:t>
            </a:r>
            <a:r>
              <a:rPr lang="en-US" dirty="0" smtClean="0">
                <a:latin typeface="Consolas" panose="020B0609020204030204" pitchFamily="49" charset="0"/>
              </a:rPr>
              <a:t> = CURRENT_TIMESTAMP,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Region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</a:rPr>
              <a:t>'SC'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10248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7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799"/>
            <a:ext cx="10904204" cy="525138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 FROM &lt;table&gt; WHERE &lt;col&gt; &lt;op&gt; &lt;value&gt;;</a:t>
            </a:r>
          </a:p>
          <a:p>
            <a:pPr marL="0" indent="0">
              <a:buNone/>
            </a:pPr>
            <a:endParaRPr lang="en-US" sz="1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 FROM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Delete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		Table name to delete from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Table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to delete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&lt;col&gt;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			Column Name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&lt;op&gt;	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		</a:t>
            </a:r>
            <a:r>
              <a:rPr lang="en-US" dirty="0"/>
              <a:t>Operator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&lt;value&gt;</a:t>
            </a:r>
            <a:r>
              <a:rPr lang="en-US" dirty="0"/>
              <a:t>		</a:t>
            </a:r>
            <a:r>
              <a:rPr lang="en-US" dirty="0" smtClean="0"/>
              <a:t>		Value </a:t>
            </a:r>
            <a:r>
              <a:rPr lang="en-US" dirty="0"/>
              <a:t>to look for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 FROM</a:t>
            </a:r>
            <a:r>
              <a:rPr lang="en-US" dirty="0" smtClean="0">
                <a:latin typeface="Consolas" panose="020B0609020204030204" pitchFamily="49" charset="0"/>
              </a:rPr>
              <a:t> Categories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CategoryName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</a:t>
            </a:r>
            <a:r>
              <a:rPr lang="en-US" dirty="0" smtClean="0">
                <a:latin typeface="Consolas" panose="020B0609020204030204" pitchFamily="49" charset="0"/>
              </a:rPr>
              <a:t>Canteen'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24-Point Star 5"/>
          <p:cNvSpPr/>
          <p:nvPr/>
        </p:nvSpPr>
        <p:spPr>
          <a:xfrm>
            <a:off x="9278755" y="1657549"/>
            <a:ext cx="2560320" cy="2415941"/>
          </a:xfrm>
          <a:prstGeom prst="star24">
            <a:avLst>
              <a:gd name="adj" fmla="val 42433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 careful with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7600" y="4543123"/>
            <a:ext cx="2942630" cy="120032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b="1" i="1" dirty="0" smtClean="0">
                <a:latin typeface="+mj-lt"/>
              </a:rPr>
              <a:t>without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400" dirty="0" smtClean="0">
                <a:latin typeface="+mj-lt"/>
              </a:rPr>
              <a:t> will remove </a:t>
            </a:r>
            <a:r>
              <a:rPr lang="en-US" sz="2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ALL ROWS</a:t>
            </a:r>
            <a:endParaRPr lang="en-US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957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57425"/>
            <a:ext cx="11260339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Write queries for the following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Insert your information into the Employees table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an Order along with Details </a:t>
            </a:r>
            <a:br>
              <a:rPr lang="en-US" dirty="0" smtClean="0"/>
            </a:b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all Orders that were received by an Employee in Seattle </a:t>
            </a:r>
            <a:br>
              <a:rPr lang="en-US" dirty="0" smtClean="0"/>
            </a:b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the top 5 Customers Contact Names with the most Orders that spent more than $50 on Freight</a:t>
            </a:r>
            <a:br>
              <a:rPr lang="en-US" dirty="0" smtClean="0"/>
            </a:b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Delete the information you created in #1 and #2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899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3743" cy="741082"/>
          </a:xfrm>
        </p:spPr>
        <p:txBody>
          <a:bodyPr/>
          <a:lstStyle/>
          <a:p>
            <a:r>
              <a:rPr lang="en-US" dirty="0" smtClean="0"/>
              <a:t>IP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798326" cy="5244402"/>
          </a:xfrm>
        </p:spPr>
        <p:txBody>
          <a:bodyPr/>
          <a:lstStyle/>
          <a:p>
            <a:r>
              <a:rPr lang="en-US" dirty="0" smtClean="0"/>
              <a:t>All computers on an IP network have an IP Address</a:t>
            </a:r>
          </a:p>
          <a:p>
            <a:r>
              <a:rPr lang="en-US" dirty="0" smtClean="0"/>
              <a:t>IP</a:t>
            </a:r>
            <a:r>
              <a:rPr lang="en-US" sz="2000" dirty="0" smtClean="0"/>
              <a:t>v</a:t>
            </a:r>
            <a:r>
              <a:rPr lang="en-US" dirty="0" smtClean="0"/>
              <a:t>4 addresses are dotted quads (</a:t>
            </a:r>
            <a:r>
              <a:rPr lang="en-US" dirty="0" smtClean="0">
                <a:latin typeface="Consolas" panose="020B0609020204030204" pitchFamily="49" charset="0"/>
              </a:rPr>
              <a:t>###</a:t>
            </a:r>
            <a:r>
              <a:rPr lang="en-US" b="1" dirty="0" smtClean="0">
                <a:latin typeface="Consolas" panose="020B0609020204030204" pitchFamily="49" charset="0"/>
              </a:rPr>
              <a:t>.</a:t>
            </a:r>
            <a:r>
              <a:rPr lang="en-US" dirty="0" smtClean="0">
                <a:latin typeface="Consolas" panose="020B0609020204030204" pitchFamily="49" charset="0"/>
              </a:rPr>
              <a:t>###</a:t>
            </a:r>
            <a:r>
              <a:rPr lang="en-US" b="1" dirty="0" smtClean="0">
                <a:latin typeface="Consolas" panose="020B0609020204030204" pitchFamily="49" charset="0"/>
              </a:rPr>
              <a:t>.</a:t>
            </a:r>
            <a:r>
              <a:rPr lang="en-US" dirty="0" smtClean="0">
                <a:latin typeface="Consolas" panose="020B0609020204030204" pitchFamily="49" charset="0"/>
              </a:rPr>
              <a:t>###</a:t>
            </a:r>
            <a:r>
              <a:rPr lang="en-US" b="1" dirty="0" smtClean="0">
                <a:latin typeface="Consolas" panose="020B0609020204030204" pitchFamily="49" charset="0"/>
              </a:rPr>
              <a:t>.</a:t>
            </a:r>
            <a:r>
              <a:rPr lang="en-US" dirty="0" smtClean="0">
                <a:latin typeface="Consolas" panose="020B0609020204030204" pitchFamily="49" charset="0"/>
              </a:rPr>
              <a:t>###</a:t>
            </a:r>
            <a:r>
              <a:rPr lang="en-US" dirty="0" smtClean="0"/>
              <a:t>)</a:t>
            </a:r>
          </a:p>
          <a:p>
            <a:r>
              <a:rPr lang="en-US" dirty="0" smtClean="0"/>
              <a:t>Each part of the address can range from 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en-US" dirty="0" smtClean="0"/>
              <a:t> to </a:t>
            </a:r>
            <a:r>
              <a:rPr lang="en-US" dirty="0" smtClean="0">
                <a:latin typeface="Consolas" panose="020B0609020204030204" pitchFamily="49" charset="0"/>
              </a:rPr>
              <a:t>255</a:t>
            </a:r>
          </a:p>
          <a:p>
            <a:r>
              <a:rPr lang="en-US" dirty="0" smtClean="0"/>
              <a:t>Some addresses are defined as private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10.#.#.#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192.168.#.#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172.16.#.#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127.0.0.1</a:t>
            </a:r>
            <a:r>
              <a:rPr lang="en-US" dirty="0" smtClean="0"/>
              <a:t> is defined as the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localhost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loopback</a:t>
            </a:r>
            <a:r>
              <a:rPr lang="en-US" dirty="0" smtClean="0"/>
              <a:t> </a:t>
            </a:r>
            <a:r>
              <a:rPr lang="en-US" dirty="0" smtClean="0">
                <a:latin typeface="+mn-lt"/>
              </a:rPr>
              <a:t>address</a:t>
            </a:r>
          </a:p>
          <a:p>
            <a:r>
              <a:rPr lang="en-US" dirty="0" smtClean="0">
                <a:latin typeface="+mn-lt"/>
              </a:rPr>
              <a:t>Every computer can be accessed via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localhost</a:t>
            </a:r>
            <a:r>
              <a:rPr lang="en-US" dirty="0" smtClean="0">
                <a:latin typeface="+mn-lt"/>
              </a:rPr>
              <a:t> 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353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53974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Tables, Views and Indexes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216186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57425"/>
            <a:ext cx="11545889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Write queries to retrieve the following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Insert your information into the Employees table</a:t>
            </a:r>
            <a:br>
              <a:rPr lang="en-US" dirty="0" smtClean="0"/>
            </a:b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INTO</a:t>
            </a:r>
            <a:r>
              <a:rPr lang="en-US" dirty="0">
                <a:latin typeface="Consolas" panose="020B0609020204030204" pitchFamily="49" charset="0"/>
              </a:rPr>
              <a:t> Employees (</a:t>
            </a:r>
            <a:r>
              <a:rPr lang="en-US" dirty="0" err="1" smtClean="0">
                <a:latin typeface="Consolas" panose="020B0609020204030204" pitchFamily="49" charset="0"/>
              </a:rPr>
              <a:t>LastName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</a:rPr>
              <a:t>FirstName</a:t>
            </a:r>
            <a:r>
              <a:rPr lang="en-US" dirty="0" smtClean="0">
                <a:latin typeface="Consolas" panose="020B0609020204030204" pitchFamily="49" charset="0"/>
              </a:rPr>
              <a:t>, Title,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					</a:t>
            </a:r>
            <a:r>
              <a:rPr lang="en-US" dirty="0" err="1" smtClean="0">
                <a:latin typeface="Consolas" panose="020B0609020204030204" pitchFamily="49" charset="0"/>
              </a:rPr>
              <a:t>BirthDate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</a:rPr>
              <a:t>HireDate</a:t>
            </a:r>
            <a:r>
              <a:rPr lang="en-US" dirty="0" smtClean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									City, Region, </a:t>
            </a:r>
            <a:r>
              <a:rPr lang="en-US" dirty="0" err="1" smtClean="0">
                <a:latin typeface="Consolas" panose="020B0609020204030204" pitchFamily="49" charset="0"/>
              </a:rPr>
              <a:t>PostalCode</a:t>
            </a:r>
            <a:r>
              <a:rPr lang="en-US" dirty="0" smtClean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			Country, Notes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VALUES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('Castillo</a:t>
            </a:r>
            <a:r>
              <a:rPr lang="en-US" dirty="0" smtClean="0">
                <a:latin typeface="Consolas" panose="020B0609020204030204" pitchFamily="49" charset="0"/>
              </a:rPr>
              <a:t>', 'Julio', 'Teacher',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					'1980-01-20', '2009-11-25',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				'York', 'SC', '29701',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								'USA', 'Awesome </a:t>
            </a:r>
            <a:r>
              <a:rPr lang="en-US" dirty="0">
                <a:latin typeface="Consolas" panose="020B0609020204030204" pitchFamily="49" charset="0"/>
              </a:rPr>
              <a:t>Employee</a:t>
            </a:r>
            <a:r>
              <a:rPr lang="en-US" dirty="0" smtClean="0">
                <a:latin typeface="Consolas" panose="020B0609020204030204" pitchFamily="49" charset="0"/>
              </a:rPr>
              <a:t>')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19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57425"/>
            <a:ext cx="11674226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Write queries to retrieve the following information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Create an Order along with </a:t>
            </a:r>
            <a:r>
              <a:rPr lang="en-US" dirty="0" smtClean="0"/>
              <a:t>Details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INTO</a:t>
            </a:r>
            <a:r>
              <a:rPr lang="en-US" sz="2200" dirty="0">
                <a:latin typeface="Consolas" panose="020B0609020204030204" pitchFamily="49" charset="0"/>
              </a:rPr>
              <a:t> Orders (</a:t>
            </a:r>
            <a:r>
              <a:rPr lang="en-US" sz="2200" dirty="0" err="1" smtClean="0">
                <a:latin typeface="Consolas" panose="020B0609020204030204" pitchFamily="49" charset="0"/>
              </a:rPr>
              <a:t>CustomerID,EmployeeID,OrderDate,RequiredDate</a:t>
            </a:r>
            <a:r>
              <a:rPr lang="en-US" sz="2200" dirty="0">
                <a:latin typeface="Consolas" panose="020B0609020204030204" pitchFamily="49" charset="0"/>
              </a:rPr>
              <a:t>, </a:t>
            </a:r>
            <a:r>
              <a:rPr lang="en-US" sz="2200" dirty="0" smtClean="0">
                <a:latin typeface="Consolas" panose="020B0609020204030204" pitchFamily="49" charset="0"/>
              </a:rPr>
              <a:t>									</a:t>
            </a:r>
            <a:r>
              <a:rPr lang="en-US" sz="2200" dirty="0" err="1" smtClean="0">
                <a:latin typeface="Consolas" panose="020B0609020204030204" pitchFamily="49" charset="0"/>
              </a:rPr>
              <a:t>Freight,ShipName,ShipAddress,ShipCity,ShipRegion</a:t>
            </a:r>
            <a:r>
              <a:rPr lang="en-US" sz="2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		</a:t>
            </a:r>
            <a:r>
              <a:rPr lang="en-US" sz="2200" dirty="0" smtClean="0">
                <a:latin typeface="Consolas" panose="020B0609020204030204" pitchFamily="49" charset="0"/>
              </a:rPr>
              <a:t>		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VALUES</a:t>
            </a:r>
            <a:r>
              <a:rPr lang="en-US" sz="2200" dirty="0" smtClean="0"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('VAFFE</a:t>
            </a:r>
            <a:r>
              <a:rPr lang="en-US" sz="2200" dirty="0" smtClean="0">
                <a:latin typeface="Consolas" panose="020B0609020204030204" pitchFamily="49" charset="0"/>
              </a:rPr>
              <a:t>',11,'2021-03-14','2021-04-01',</a:t>
            </a:r>
            <a:br>
              <a:rPr lang="en-US" sz="2200" dirty="0" smtClean="0">
                <a:latin typeface="Consolas" panose="020B0609020204030204" pitchFamily="49" charset="0"/>
              </a:rPr>
            </a:br>
            <a:r>
              <a:rPr lang="en-US" sz="2200" dirty="0" smtClean="0">
                <a:latin typeface="Consolas" panose="020B0609020204030204" pitchFamily="49" charset="0"/>
              </a:rPr>
              <a:t>							13.39,'Joe </a:t>
            </a:r>
            <a:r>
              <a:rPr lang="en-US" sz="2200" dirty="0">
                <a:latin typeface="Consolas" panose="020B0609020204030204" pitchFamily="49" charset="0"/>
              </a:rPr>
              <a:t>Smith</a:t>
            </a:r>
            <a:r>
              <a:rPr lang="en-US" sz="2200" dirty="0" smtClean="0">
                <a:latin typeface="Consolas" panose="020B0609020204030204" pitchFamily="49" charset="0"/>
              </a:rPr>
              <a:t>','123 Main', 'Columbia', </a:t>
            </a:r>
            <a:r>
              <a:rPr lang="en-US" sz="2200" dirty="0">
                <a:latin typeface="Consolas" panose="020B0609020204030204" pitchFamily="49" charset="0"/>
              </a:rPr>
              <a:t>'SC</a:t>
            </a:r>
            <a:r>
              <a:rPr lang="en-US" sz="2200" dirty="0" smtClean="0">
                <a:latin typeface="Consolas" panose="020B0609020204030204" pitchFamily="49" charset="0"/>
              </a:rPr>
              <a:t>')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b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14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INTO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OrderDetails</a:t>
            </a:r>
            <a:r>
              <a:rPr lang="en-US" sz="2200" dirty="0">
                <a:latin typeface="Consolas" panose="020B0609020204030204" pitchFamily="49" charset="0"/>
              </a:rPr>
              <a:t> (</a:t>
            </a:r>
            <a:r>
              <a:rPr lang="en-US" sz="2200" dirty="0" err="1" smtClean="0">
                <a:latin typeface="Consolas" panose="020B0609020204030204" pitchFamily="49" charset="0"/>
              </a:rPr>
              <a:t>OrderID,ProductID,UnitPrice,Quantity,Discount</a:t>
            </a:r>
            <a:r>
              <a:rPr lang="en-US" sz="22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		</a:t>
            </a:r>
            <a:r>
              <a:rPr lang="en-US" sz="2200" dirty="0" smtClean="0">
                <a:latin typeface="Consolas" panose="020B0609020204030204" pitchFamily="49" charset="0"/>
              </a:rPr>
              <a:t>				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VALUES</a:t>
            </a:r>
            <a:r>
              <a:rPr lang="en-US" sz="2200" dirty="0" smtClean="0"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(11079, 14, 6.32, 10, 0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b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1400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INTO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OrderDetails</a:t>
            </a:r>
            <a:r>
              <a:rPr lang="en-US" sz="2200" dirty="0">
                <a:latin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</a:rPr>
              <a:t>OrderID,ProductID,UnitPrice,Quantity,Discount</a:t>
            </a:r>
            <a:r>
              <a:rPr lang="en-US" sz="22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latin typeface="Consolas" panose="020B0609020204030204" pitchFamily="49" charset="0"/>
              </a:rPr>
              <a:t>						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VALUES</a:t>
            </a:r>
            <a:r>
              <a:rPr lang="en-US" sz="2200" dirty="0">
                <a:latin typeface="Consolas" panose="020B0609020204030204" pitchFamily="49" charset="0"/>
              </a:rPr>
              <a:t> (11079, </a:t>
            </a:r>
            <a:r>
              <a:rPr lang="en-US" sz="2200" dirty="0" smtClean="0">
                <a:latin typeface="Consolas" panose="020B0609020204030204" pitchFamily="49" charset="0"/>
              </a:rPr>
              <a:t>13, 123.95, 20</a:t>
            </a:r>
            <a:r>
              <a:rPr lang="en-US" sz="2200" dirty="0">
                <a:latin typeface="Consolas" panose="020B0609020204030204" pitchFamily="49" charset="0"/>
              </a:rPr>
              <a:t>, 0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021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57425"/>
            <a:ext cx="11545889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Write queries to retrieve the following information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List all Orders that were received by an Employee in Seattle</a:t>
            </a:r>
          </a:p>
          <a:p>
            <a:pPr marL="400050" lvl="1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*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Orders </a:t>
            </a:r>
          </a:p>
          <a:p>
            <a:pPr marL="400050" lvl="1" indent="0"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EmployeeID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</a:t>
            </a:r>
            <a:r>
              <a:rPr lang="en-US" sz="2800" dirty="0"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EmployeeID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				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Employees </a:t>
            </a:r>
          </a:p>
          <a:p>
            <a:pPr marL="400050" lvl="1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				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City = 'Seattle</a:t>
            </a:r>
            <a:r>
              <a:rPr lang="en-US" sz="2800" dirty="0" smtClean="0">
                <a:latin typeface="Consolas" panose="020B0609020204030204" pitchFamily="49" charset="0"/>
              </a:rPr>
              <a:t>')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8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57425"/>
            <a:ext cx="11545889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Write queries to retrieve the following information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Find the top 5 Customer Contact Names with the most Orders that spent more than $50 on Freight</a:t>
            </a:r>
            <a:br>
              <a:rPr lang="en-US" dirty="0" smtClean="0"/>
            </a:b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c.CustomerID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c.ContactName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Orders 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INNER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Customers c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o.CustomerID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c.CustomerID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Freight &gt; 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GROUP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c.CustomerID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 BY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o.CustomerID</a:t>
            </a:r>
            <a:r>
              <a:rPr lang="en-US" dirty="0" smtClean="0"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</a:rPr>
              <a:t> 5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1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57425"/>
            <a:ext cx="11545889" cy="524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Write queries to retrieve the following information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Delete the information you created in #1 and #</a:t>
            </a:r>
            <a:r>
              <a:rPr lang="en-US" dirty="0" smtClean="0"/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</a:rPr>
              <a:t> Employees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EmployeeID</a:t>
            </a:r>
            <a:r>
              <a:rPr lang="en-US" dirty="0" smtClean="0">
                <a:latin typeface="Consolas" panose="020B0609020204030204" pitchFamily="49" charset="0"/>
              </a:rPr>
              <a:t> = ###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OrderDetals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OrderID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</a:rPr>
              <a:t>###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</a:rPr>
              <a:t> Orders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OrderID</a:t>
            </a:r>
            <a:r>
              <a:rPr lang="en-US" dirty="0" smtClean="0">
                <a:latin typeface="Consolas" panose="020B0609020204030204" pitchFamily="49" charset="0"/>
              </a:rPr>
              <a:t> = ###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19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788161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Databases allow computers to store and organize large amounts of information</a:t>
            </a:r>
          </a:p>
          <a:p>
            <a:endParaRPr lang="en-US" dirty="0" smtClean="0"/>
          </a:p>
          <a:p>
            <a:r>
              <a:rPr lang="en-US" dirty="0" smtClean="0"/>
              <a:t>Efficient databases store the minimal amount of data required</a:t>
            </a:r>
          </a:p>
          <a:p>
            <a:endParaRPr lang="en-US" dirty="0" smtClean="0"/>
          </a:p>
          <a:p>
            <a:r>
              <a:rPr lang="en-US" dirty="0" smtClean="0"/>
              <a:t>Duplication should be avoided unless absolutely necessary</a:t>
            </a:r>
          </a:p>
          <a:p>
            <a:endParaRPr lang="en-US" dirty="0" smtClean="0"/>
          </a:p>
          <a:p>
            <a:r>
              <a:rPr lang="en-US" dirty="0" smtClean="0"/>
              <a:t>Table Joins allow developers to access related rows and combine data at query time instead of in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Example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46112" y="1447800"/>
            <a:ext cx="6301619" cy="5244402"/>
          </a:xfrm>
        </p:spPr>
        <p:txBody>
          <a:bodyPr/>
          <a:lstStyle/>
          <a:p>
            <a:r>
              <a:rPr lang="en-US" dirty="0" smtClean="0"/>
              <a:t>We could store all information about an order in one table</a:t>
            </a:r>
          </a:p>
          <a:p>
            <a:pPr lvl="1"/>
            <a:r>
              <a:rPr lang="en-US" dirty="0" smtClean="0"/>
              <a:t>Order</a:t>
            </a:r>
          </a:p>
          <a:p>
            <a:pPr lvl="1"/>
            <a:r>
              <a:rPr lang="en-US" dirty="0" smtClean="0"/>
              <a:t>Customer</a:t>
            </a:r>
          </a:p>
          <a:p>
            <a:pPr lvl="1"/>
            <a:r>
              <a:rPr lang="en-US" dirty="0" smtClean="0"/>
              <a:t>Item</a:t>
            </a:r>
          </a:p>
          <a:p>
            <a:r>
              <a:rPr lang="en-US" dirty="0" smtClean="0"/>
              <a:t>One row per item in the cart would be required</a:t>
            </a:r>
          </a:p>
          <a:p>
            <a:r>
              <a:rPr lang="en-US" dirty="0" smtClean="0"/>
              <a:t>This would cause a lot of duplication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906239" y="1437683"/>
            <a:ext cx="3698949" cy="5254519"/>
            <a:chOff x="803142" y="1660757"/>
            <a:chExt cx="3116580" cy="5022937"/>
          </a:xfrm>
        </p:grpSpPr>
        <p:sp>
          <p:nvSpPr>
            <p:cNvPr id="5" name="Rectangle 4"/>
            <p:cNvSpPr/>
            <p:nvPr/>
          </p:nvSpPr>
          <p:spPr>
            <a:xfrm>
              <a:off x="803142" y="1660757"/>
              <a:ext cx="3116580" cy="5022937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OrderNumber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/>
                <a:t>CustomerName</a:t>
              </a:r>
              <a:endParaRPr lang="en-US" sz="2400" dirty="0" smtClean="0"/>
            </a:p>
            <a:p>
              <a:r>
                <a:rPr lang="en-US" sz="2400" dirty="0" err="1" smtClean="0"/>
                <a:t>CustomerAddress</a:t>
              </a:r>
              <a:endParaRPr lang="en-US" sz="2400" dirty="0" smtClean="0"/>
            </a:p>
            <a:p>
              <a:r>
                <a:rPr lang="en-US" sz="2400" dirty="0" err="1" smtClean="0"/>
                <a:t>CustomerCity</a:t>
              </a:r>
              <a:endParaRPr lang="en-US" sz="2400" dirty="0"/>
            </a:p>
            <a:p>
              <a:r>
                <a:rPr lang="en-US" sz="2400" dirty="0" err="1" smtClean="0"/>
                <a:t>CustomerState</a:t>
              </a:r>
              <a:endParaRPr lang="en-US" sz="2400" dirty="0" smtClean="0"/>
            </a:p>
            <a:p>
              <a:r>
                <a:rPr lang="en-US" sz="2400" dirty="0" err="1" smtClean="0"/>
                <a:t>CustomerZip</a:t>
              </a:r>
              <a:endParaRPr lang="en-US" sz="2400" dirty="0" smtClean="0"/>
            </a:p>
            <a:p>
              <a:r>
                <a:rPr lang="en-US" sz="2400" dirty="0" err="1" smtClean="0"/>
                <a:t>OrderDate</a:t>
              </a:r>
              <a:endParaRPr lang="en-US" sz="2400" dirty="0" smtClean="0"/>
            </a:p>
            <a:p>
              <a:r>
                <a:rPr lang="en-US" sz="2400" dirty="0" err="1" smtClean="0"/>
                <a:t>ShipCity</a:t>
              </a:r>
              <a:endParaRPr lang="en-US" sz="2400" dirty="0" smtClean="0"/>
            </a:p>
            <a:p>
              <a:r>
                <a:rPr lang="en-US" sz="2400" dirty="0" err="1" smtClean="0"/>
                <a:t>ShipPostalCode</a:t>
              </a:r>
              <a:endParaRPr lang="en-US" sz="2400" dirty="0" smtClean="0"/>
            </a:p>
            <a:p>
              <a:r>
                <a:rPr lang="en-US" sz="2400" dirty="0" err="1" smtClean="0"/>
                <a:t>ProductID</a:t>
              </a:r>
              <a:endParaRPr lang="en-US" sz="2400" dirty="0" smtClean="0"/>
            </a:p>
            <a:p>
              <a:r>
                <a:rPr lang="en-US" sz="2400" dirty="0" err="1" smtClean="0"/>
                <a:t>ProductName</a:t>
              </a:r>
              <a:endParaRPr lang="en-US" sz="2400" dirty="0" smtClean="0"/>
            </a:p>
            <a:p>
              <a:r>
                <a:rPr lang="en-US" sz="2400" dirty="0" smtClean="0"/>
                <a:t>Price</a:t>
              </a:r>
            </a:p>
            <a:p>
              <a:endParaRPr lang="en-US" sz="2400" dirty="0" smtClean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999150" y="2503589"/>
            <a:ext cx="3196125" cy="120032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This is NORMALLY bad design and should be avoided!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465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4361724" cy="5244402"/>
          </a:xfrm>
        </p:spPr>
        <p:txBody>
          <a:bodyPr/>
          <a:lstStyle/>
          <a:p>
            <a:r>
              <a:rPr lang="en-US" dirty="0" smtClean="0"/>
              <a:t>Store important parts of the data in separate tables</a:t>
            </a:r>
          </a:p>
          <a:p>
            <a:r>
              <a:rPr lang="en-US" dirty="0" smtClean="0"/>
              <a:t>Reduces Duplication</a:t>
            </a:r>
          </a:p>
          <a:p>
            <a:r>
              <a:rPr lang="en-US" dirty="0" smtClean="0"/>
              <a:t>Increases the complexity of queries</a:t>
            </a:r>
          </a:p>
          <a:p>
            <a:r>
              <a:rPr lang="en-US" dirty="0" smtClean="0"/>
              <a:t>Queries should execute faster because more information can reside in memory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10842" y="2642893"/>
            <a:ext cx="2778258" cy="2581043"/>
            <a:chOff x="803142" y="1660757"/>
            <a:chExt cx="3116580" cy="2581043"/>
          </a:xfrm>
        </p:grpSpPr>
        <p:sp>
          <p:nvSpPr>
            <p:cNvPr id="5" name="Rectangle 4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/>
                <a:t>CustomerID</a:t>
              </a:r>
              <a:endParaRPr lang="en-US" sz="2400" dirty="0" smtClean="0"/>
            </a:p>
            <a:p>
              <a:r>
                <a:rPr lang="en-US" sz="2400" dirty="0" err="1" smtClean="0"/>
                <a:t>OrderDate</a:t>
              </a:r>
              <a:endParaRPr lang="en-US" sz="2400" dirty="0" smtClean="0"/>
            </a:p>
            <a:p>
              <a:r>
                <a:rPr lang="en-US" sz="2400" dirty="0" err="1" smtClean="0"/>
                <a:t>ShipCity</a:t>
              </a:r>
              <a:endParaRPr lang="en-US" sz="2400" dirty="0" smtClean="0"/>
            </a:p>
            <a:p>
              <a:r>
                <a:rPr lang="en-US" sz="2400" dirty="0" err="1" smtClean="0"/>
                <a:t>ShipPostalCode</a:t>
              </a:r>
              <a:endParaRPr lang="en-US" sz="2400" dirty="0" smtClean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 flipV="1">
            <a:off x="6899971" y="3384136"/>
            <a:ext cx="2799506" cy="2563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273619" y="2642893"/>
            <a:ext cx="2511558" cy="2581043"/>
            <a:chOff x="803142" y="1660757"/>
            <a:chExt cx="3116580" cy="2581043"/>
          </a:xfrm>
        </p:grpSpPr>
        <p:sp>
          <p:nvSpPr>
            <p:cNvPr id="8" name="Rectangle 7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/>
                <a:t>UnitPrice</a:t>
              </a:r>
              <a:endParaRPr lang="en-US" sz="2400" dirty="0" smtClean="0"/>
            </a:p>
            <a:p>
              <a:r>
                <a:rPr lang="en-US" sz="2400" dirty="0" smtClean="0"/>
                <a:t>Quantity</a:t>
              </a:r>
            </a:p>
            <a:p>
              <a:r>
                <a:rPr lang="en-US" sz="2400" dirty="0" smtClean="0"/>
                <a:t>Discount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OrderDetails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16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Architecture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34842" y="1394057"/>
            <a:ext cx="2511558" cy="2581043"/>
            <a:chOff x="803142" y="1660757"/>
            <a:chExt cx="3116580" cy="2581043"/>
          </a:xfrm>
        </p:grpSpPr>
        <p:sp>
          <p:nvSpPr>
            <p:cNvPr id="10" name="Rectangle 9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smtClean="0"/>
                <a:t>Name</a:t>
              </a:r>
            </a:p>
            <a:p>
              <a:r>
                <a:rPr lang="en-US" sz="2400" dirty="0" smtClean="0"/>
                <a:t>Address</a:t>
              </a:r>
            </a:p>
            <a:p>
              <a:r>
                <a:rPr lang="en-US" sz="2400" dirty="0" smtClean="0"/>
                <a:t>City</a:t>
              </a:r>
            </a:p>
            <a:p>
              <a:r>
                <a:rPr lang="en-US" sz="2400" dirty="0" smtClean="0"/>
                <a:t>Phone</a:t>
              </a:r>
            </a:p>
            <a:p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38442" y="4411561"/>
            <a:ext cx="2511558" cy="2200044"/>
            <a:chOff x="803142" y="1660758"/>
            <a:chExt cx="3116580" cy="2200044"/>
          </a:xfrm>
        </p:grpSpPr>
        <p:sp>
          <p:nvSpPr>
            <p:cNvPr id="57" name="Rectangle 56"/>
            <p:cNvSpPr/>
            <p:nvPr/>
          </p:nvSpPr>
          <p:spPr>
            <a:xfrm>
              <a:off x="803142" y="1660758"/>
              <a:ext cx="3116580" cy="2200044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/>
                <a:t>UnitPrice</a:t>
              </a:r>
              <a:endParaRPr lang="en-US" sz="2400" dirty="0" smtClean="0"/>
            </a:p>
            <a:p>
              <a:r>
                <a:rPr lang="en-US" sz="2400" dirty="0" err="1" smtClean="0"/>
                <a:t>UnitsInStock</a:t>
              </a:r>
              <a:endParaRPr lang="en-US" sz="2400" dirty="0" smtClean="0"/>
            </a:p>
            <a:p>
              <a:r>
                <a:rPr lang="en-US" sz="2400" dirty="0" err="1" smtClean="0"/>
                <a:t>UnitsOnOrder</a:t>
              </a:r>
              <a:endParaRPr lang="en-US" sz="2400" dirty="0" smtClean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0" name="Straight Arrow Connector 59"/>
          <p:cNvCxnSpPr/>
          <p:nvPr/>
        </p:nvCxnSpPr>
        <p:spPr>
          <a:xfrm flipH="1" flipV="1">
            <a:off x="2336800" y="2108201"/>
            <a:ext cx="1625600" cy="3858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3838442" y="1394056"/>
            <a:ext cx="2778258" cy="2581043"/>
            <a:chOff x="803142" y="1660757"/>
            <a:chExt cx="3116580" cy="2581043"/>
          </a:xfrm>
        </p:grpSpPr>
        <p:sp>
          <p:nvSpPr>
            <p:cNvPr id="51" name="Rectangle 50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i="1" dirty="0" err="1" smtClean="0"/>
                <a:t>CustomerID</a:t>
              </a:r>
              <a:endParaRPr lang="en-US" sz="2400" i="1" dirty="0" smtClean="0"/>
            </a:p>
            <a:p>
              <a:r>
                <a:rPr lang="en-US" sz="2400" dirty="0" err="1" smtClean="0"/>
                <a:t>OrderDate</a:t>
              </a:r>
              <a:endParaRPr lang="en-US" sz="2400" dirty="0" smtClean="0"/>
            </a:p>
            <a:p>
              <a:r>
                <a:rPr lang="en-US" sz="2400" dirty="0" err="1" smtClean="0"/>
                <a:t>ShipCity</a:t>
              </a:r>
              <a:endParaRPr lang="en-US" sz="2400" dirty="0" smtClean="0"/>
            </a:p>
            <a:p>
              <a:r>
                <a:rPr lang="en-US" sz="2400" dirty="0" err="1" smtClean="0"/>
                <a:t>ShipPostalCode</a:t>
              </a:r>
              <a:endParaRPr lang="en-US" sz="2400" dirty="0" smtClean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 flipH="1" flipV="1">
            <a:off x="5227573" y="2108202"/>
            <a:ext cx="2755606" cy="127960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5471886" y="3675993"/>
            <a:ext cx="2511293" cy="141852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7840437" y="2625331"/>
            <a:ext cx="2511558" cy="2581043"/>
            <a:chOff x="803142" y="1660757"/>
            <a:chExt cx="3116580" cy="2581043"/>
          </a:xfrm>
        </p:grpSpPr>
        <p:sp>
          <p:nvSpPr>
            <p:cNvPr id="54" name="Rectangle 53"/>
            <p:cNvSpPr/>
            <p:nvPr/>
          </p:nvSpPr>
          <p:spPr>
            <a:xfrm>
              <a:off x="803142" y="1660757"/>
              <a:ext cx="3116580" cy="258104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t"/>
            <a:lstStyle/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ProductID</a:t>
              </a:r>
              <a:endParaRPr lang="en-US" sz="24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err="1" smtClean="0"/>
                <a:t>UnitPrice</a:t>
              </a:r>
              <a:endParaRPr lang="en-US" sz="2400" dirty="0" smtClean="0"/>
            </a:p>
            <a:p>
              <a:r>
                <a:rPr lang="en-US" sz="2400" dirty="0" smtClean="0"/>
                <a:t>Quantity</a:t>
              </a:r>
            </a:p>
            <a:p>
              <a:r>
                <a:rPr lang="en-US" sz="2400" dirty="0" smtClean="0"/>
                <a:t>Discount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3142" y="1660758"/>
              <a:ext cx="3116580" cy="457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OrderDetails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4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WebAPI and </a:t>
            </a:r>
            <a:r>
              <a:rPr lang="en-US" dirty="0" err="1" smtClean="0"/>
              <a:t>C.R.A.P.e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52845" cy="5244402"/>
          </a:xfrm>
        </p:spPr>
        <p:txBody>
          <a:bodyPr/>
          <a:lstStyle/>
          <a:p>
            <a:r>
              <a:rPr lang="en-US" dirty="0" smtClean="0"/>
              <a:t>Normally when </a:t>
            </a:r>
            <a:r>
              <a:rPr lang="en-US" dirty="0" err="1" smtClean="0"/>
              <a:t>WebAPIs</a:t>
            </a:r>
            <a:r>
              <a:rPr lang="en-US" dirty="0" smtClean="0"/>
              <a:t> are developed we would use Visual Studio which can host .NET with </a:t>
            </a:r>
            <a:r>
              <a:rPr lang="en-US" b="1" dirty="0" smtClean="0"/>
              <a:t>I</a:t>
            </a:r>
            <a:r>
              <a:rPr lang="en-US" dirty="0" smtClean="0"/>
              <a:t>nternet </a:t>
            </a:r>
            <a:r>
              <a:rPr lang="en-US" b="1" dirty="0" smtClean="0"/>
              <a:t>I</a:t>
            </a:r>
            <a:r>
              <a:rPr lang="en-US" dirty="0" smtClean="0"/>
              <a:t>nformation </a:t>
            </a:r>
            <a:r>
              <a:rPr lang="en-US" b="1" dirty="0" smtClean="0"/>
              <a:t>S</a:t>
            </a:r>
            <a:r>
              <a:rPr lang="en-US" dirty="0" smtClean="0"/>
              <a:t>ervices</a:t>
            </a:r>
          </a:p>
          <a:p>
            <a:endParaRPr lang="en-US" dirty="0" smtClean="0"/>
          </a:p>
          <a:p>
            <a:r>
              <a:rPr lang="en-US" dirty="0" smtClean="0"/>
              <a:t>IIS is the Windows Web Server</a:t>
            </a:r>
          </a:p>
          <a:p>
            <a:endParaRPr lang="en-US" dirty="0" smtClean="0"/>
          </a:p>
          <a:p>
            <a:r>
              <a:rPr lang="en-US" dirty="0" smtClean="0"/>
              <a:t>WebAPI can also be written using a self-hosted web server</a:t>
            </a:r>
          </a:p>
          <a:p>
            <a:endParaRPr lang="en-US" dirty="0" smtClean="0"/>
          </a:p>
          <a:p>
            <a:r>
              <a:rPr lang="en-US" dirty="0" smtClean="0"/>
              <a:t>All our </a:t>
            </a:r>
            <a:r>
              <a:rPr lang="en-US" dirty="0" err="1" smtClean="0"/>
              <a:t>WebAPIs</a:t>
            </a:r>
            <a:r>
              <a:rPr lang="en-US" dirty="0" smtClean="0"/>
              <a:t> will be self-hosted running on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44858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545889" cy="5244402"/>
          </a:xfrm>
        </p:spPr>
        <p:txBody>
          <a:bodyPr>
            <a:normAutofit/>
          </a:bodyPr>
          <a:lstStyle/>
          <a:p>
            <a:r>
              <a:rPr lang="en-US" dirty="0" smtClean="0"/>
              <a:t>Most SQL engines can change the table layout after creation</a:t>
            </a:r>
          </a:p>
          <a:p>
            <a:r>
              <a:rPr lang="en-US" dirty="0" smtClean="0"/>
              <a:t>SQLite can’t, so think about what you are creating first</a:t>
            </a:r>
          </a:p>
          <a:p>
            <a:r>
              <a:rPr lang="en-US" dirty="0" smtClean="0"/>
              <a:t>Every table </a:t>
            </a:r>
            <a:r>
              <a:rPr lang="en-US" b="1" dirty="0" smtClean="0"/>
              <a:t>should</a:t>
            </a:r>
            <a:r>
              <a:rPr lang="en-US" dirty="0" smtClean="0"/>
              <a:t> have a Primary Key</a:t>
            </a:r>
          </a:p>
          <a:p>
            <a:r>
              <a:rPr lang="en-US" dirty="0" smtClean="0"/>
              <a:t>Very often the PK will be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AUTOINCREMENT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[&lt;</a:t>
            </a:r>
            <a:r>
              <a:rPr lang="en-US" dirty="0" err="1" smtClean="0">
                <a:latin typeface="Consolas" panose="020B0609020204030204" pitchFamily="49" charset="0"/>
              </a:rPr>
              <a:t>tableName</a:t>
            </a:r>
            <a:r>
              <a:rPr lang="en-US" dirty="0" smtClean="0">
                <a:latin typeface="Consolas" panose="020B0609020204030204" pitchFamily="49" charset="0"/>
              </a:rPr>
              <a:t>&gt;] 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smtClean="0">
                <a:latin typeface="Consolas" panose="020B0609020204030204" pitchFamily="49" charset="0"/>
              </a:rPr>
              <a:t>[&lt;col&gt;] &lt;datatype&gt; &lt;option&gt; &lt;option&gt;,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smtClean="0">
                <a:latin typeface="Consolas" panose="020B0609020204030204" pitchFamily="49" charset="0"/>
              </a:rPr>
              <a:t>[&lt;col&gt;] &lt;datatype&gt; &lt;option&gt;,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[&lt;col&gt;] &lt;datatype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8754" y="3118585"/>
            <a:ext cx="2743200" cy="163121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Options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PRIMARY </a:t>
            </a:r>
            <a:r>
              <a:rPr lang="en-US" sz="2400" dirty="0">
                <a:latin typeface="Consolas" panose="020B0609020204030204" pitchFamily="49" charset="0"/>
              </a:rPr>
              <a:t>KEY AUTOINCREMENT 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NOT </a:t>
            </a:r>
            <a:r>
              <a:rPr lang="en-US" sz="2400" dirty="0">
                <a:latin typeface="Consolas" panose="020B0609020204030204" pitchFamily="49" charset="0"/>
              </a:rPr>
              <a:t>NULL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842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8574890" cy="524440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</a:rPr>
              <a:t> [&lt;</a:t>
            </a:r>
            <a:r>
              <a:rPr lang="en-US" dirty="0" err="1">
                <a:latin typeface="Consolas" panose="020B0609020204030204" pitchFamily="49" charset="0"/>
              </a:rPr>
              <a:t>tableName</a:t>
            </a:r>
            <a:r>
              <a:rPr lang="en-US" dirty="0">
                <a:latin typeface="Consolas" panose="020B0609020204030204" pitchFamily="49" charset="0"/>
              </a:rPr>
              <a:t>&gt;]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[&lt;col&gt;] &lt;datatype&gt; &lt;opt&gt; &lt;opt&gt;,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[&lt;col&gt;] &lt;datatype&gt; &lt;opt&gt;,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[&lt;col&gt;] &lt;datatype&gt;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TABLE</a:t>
            </a:r>
            <a:r>
              <a:rPr lang="en-US" dirty="0" smtClean="0"/>
              <a:t>		Table Creation Keyword</a:t>
            </a:r>
            <a:endParaRPr lang="en-US" dirty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&lt;col&gt;	</a:t>
            </a:r>
            <a:r>
              <a:rPr lang="en-US" dirty="0" smtClean="0"/>
              <a:t>				Column Name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&lt;datatype&gt;</a:t>
            </a:r>
            <a:r>
              <a:rPr lang="en-US" dirty="0" smtClean="0"/>
              <a:t>		Datatype of the column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&lt;opt&gt;</a:t>
            </a:r>
            <a:r>
              <a:rPr lang="en-US" dirty="0" smtClean="0"/>
              <a:t>					Option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65933" y="4754880"/>
            <a:ext cx="2743200" cy="163121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Options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PRIMARY </a:t>
            </a:r>
            <a:r>
              <a:rPr lang="en-US" sz="2400" dirty="0">
                <a:latin typeface="Consolas" panose="020B0609020204030204" pitchFamily="49" charset="0"/>
              </a:rPr>
              <a:t>KEY AUTOINCREMENT 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NOT </a:t>
            </a:r>
            <a:r>
              <a:rPr lang="en-US" sz="2400" dirty="0">
                <a:latin typeface="Consolas" panose="020B0609020204030204" pitchFamily="49" charset="0"/>
              </a:rPr>
              <a:t>NULL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65933" y="1447800"/>
            <a:ext cx="3003082" cy="2739211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Datatypes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varchar(</a:t>
            </a:r>
            <a:r>
              <a:rPr lang="en-US" sz="2400" dirty="0" err="1" smtClean="0">
                <a:latin typeface="Consolas" panose="020B0609020204030204" pitchFamily="49" charset="0"/>
              </a:rPr>
              <a:t>maxSize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text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datetime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money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integer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bit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98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183336" cy="5244402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[Test] (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[</a:t>
            </a:r>
            <a:r>
              <a:rPr lang="en-US" dirty="0" err="1">
                <a:latin typeface="Consolas" panose="020B0609020204030204" pitchFamily="49" charset="0"/>
              </a:rPr>
              <a:t>TestID</a:t>
            </a:r>
            <a:r>
              <a:rPr lang="en-US" dirty="0">
                <a:latin typeface="Consolas" panose="020B0609020204030204" pitchFamily="49" charset="0"/>
              </a:rPr>
              <a:t>] integer </a:t>
            </a:r>
            <a:r>
              <a:rPr lang="en-US" dirty="0" smtClean="0">
                <a:latin typeface="Consolas" panose="020B0609020204030204" pitchFamily="49" charset="0"/>
              </a:rPr>
              <a:t>PRIMARY KEY AUTOINCREMENT NOT NULL,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[</a:t>
            </a:r>
            <a:r>
              <a:rPr lang="en-US" dirty="0" err="1" smtClean="0">
                <a:latin typeface="Consolas" panose="020B0609020204030204" pitchFamily="49" charset="0"/>
              </a:rPr>
              <a:t>FirstName</a:t>
            </a:r>
            <a:r>
              <a:rPr lang="en-US" dirty="0" smtClean="0">
                <a:latin typeface="Consolas" panose="020B0609020204030204" pitchFamily="49" charset="0"/>
              </a:rPr>
              <a:t>] varchar(50) NOT NULL,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[</a:t>
            </a:r>
            <a:r>
              <a:rPr lang="en-US" dirty="0" err="1">
                <a:latin typeface="Consolas" panose="020B0609020204030204" pitchFamily="49" charset="0"/>
              </a:rPr>
              <a:t>LastName</a:t>
            </a:r>
            <a:r>
              <a:rPr lang="en-US" dirty="0">
                <a:latin typeface="Consolas" panose="020B0609020204030204" pitchFamily="49" charset="0"/>
              </a:rPr>
              <a:t>] varchar(50) NOT NULL,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[Phone] varchar(20),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[Email] varchar(200)	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029332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TABLE 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tableName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TABLE</a:t>
            </a:r>
            <a:r>
              <a:rPr lang="en-US" dirty="0" smtClean="0">
                <a:latin typeface="+mn-lt"/>
              </a:rPr>
              <a:t>		Drop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tableName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>
                <a:latin typeface="+mn-lt"/>
              </a:rPr>
              <a:t>		The table to delete</a:t>
            </a:r>
          </a:p>
          <a:p>
            <a:pPr marL="0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TABLE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Test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TABLE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Categories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24-Point Star 3"/>
          <p:cNvSpPr/>
          <p:nvPr/>
        </p:nvSpPr>
        <p:spPr>
          <a:xfrm>
            <a:off x="8134023" y="1378418"/>
            <a:ext cx="3445843" cy="2415941"/>
          </a:xfrm>
          <a:prstGeom prst="star24">
            <a:avLst>
              <a:gd name="adj" fmla="val 42433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 careful with </a:t>
            </a:r>
            <a:br>
              <a:rPr lang="en-US" sz="2800" dirty="0" smtClean="0"/>
            </a:b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59827" y="4475746"/>
            <a:ext cx="3194236" cy="15696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will be no confirmation.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table and all its data will be </a:t>
            </a:r>
            <a:r>
              <a:rPr lang="en-US" sz="2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GONE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274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0923454" cy="5244402"/>
          </a:xfrm>
        </p:spPr>
        <p:txBody>
          <a:bodyPr/>
          <a:lstStyle/>
          <a:p>
            <a:r>
              <a:rPr lang="en-US" dirty="0" smtClean="0"/>
              <a:t>Views allow you to save queries in the database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/>
              <a:t>Q</a:t>
            </a:r>
            <a:r>
              <a:rPr lang="en-US" dirty="0" smtClean="0"/>
              <a:t>ueried just like a normal table</a:t>
            </a:r>
          </a:p>
          <a:p>
            <a:endParaRPr lang="en-US" dirty="0" smtClean="0"/>
          </a:p>
          <a:p>
            <a:r>
              <a:rPr lang="en-US" dirty="0" smtClean="0"/>
              <a:t>Anytime you have a query that is used often consider creating a view</a:t>
            </a:r>
          </a:p>
          <a:p>
            <a:endParaRPr lang="en-US" dirty="0" smtClean="0"/>
          </a:p>
          <a:p>
            <a:r>
              <a:rPr lang="en-US" dirty="0" smtClean="0"/>
              <a:t>Keep your application code cleaner because SQL code is in the database instead of your application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97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545889" cy="5244402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VIEW</a:t>
            </a:r>
            <a:r>
              <a:rPr lang="en-US" dirty="0">
                <a:latin typeface="Consolas" panose="020B0609020204030204" pitchFamily="49" charset="0"/>
              </a:rPr>
              <a:t> [</a:t>
            </a:r>
            <a:r>
              <a:rPr lang="en-US" dirty="0" err="1">
                <a:latin typeface="Consolas" panose="020B0609020204030204" pitchFamily="49" charset="0"/>
              </a:rPr>
              <a:t>vTopCustomers</a:t>
            </a:r>
            <a:r>
              <a:rPr lang="en-US" dirty="0"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c.CustomerID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c.ContactName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OrderID</a:t>
            </a:r>
            <a:r>
              <a:rPr lang="en-US" sz="2800" dirty="0">
                <a:latin typeface="Consolas" panose="020B0609020204030204" pitchFamily="49" charset="0"/>
              </a:rPr>
              <a:t>) 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Orders o 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</a:rPr>
              <a:t>	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INNER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JOIN</a:t>
            </a:r>
            <a:r>
              <a:rPr lang="en-US" sz="2800" dirty="0">
                <a:latin typeface="Consolas" panose="020B0609020204030204" pitchFamily="49" charset="0"/>
              </a:rPr>
              <a:t> Customers c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o.CustomerID</a:t>
            </a:r>
            <a:r>
              <a:rPr lang="en-US" sz="2800" dirty="0">
                <a:latin typeface="Consolas" panose="020B0609020204030204" pitchFamily="49" charset="0"/>
              </a:rPr>
              <a:t> = </a:t>
            </a:r>
            <a:r>
              <a:rPr lang="en-US" sz="2800" dirty="0" err="1">
                <a:latin typeface="Consolas" panose="020B0609020204030204" pitchFamily="49" charset="0"/>
              </a:rPr>
              <a:t>c.CustomerID</a:t>
            </a:r>
            <a:endParaRPr lang="en-US" sz="2800" dirty="0">
              <a:latin typeface="Consolas" panose="020B06090202040302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Freight &gt; 50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GROUP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BY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c.CustomerID</a:t>
            </a:r>
            <a:endParaRPr lang="en-US" sz="2800" dirty="0">
              <a:latin typeface="Consolas" panose="020B06090202040302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ORDER BY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o.CustomerID</a:t>
            </a:r>
            <a:r>
              <a:rPr lang="en-US" sz="2800" dirty="0">
                <a:latin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LIMIT</a:t>
            </a:r>
            <a:r>
              <a:rPr lang="en-US" sz="2800" dirty="0">
                <a:latin typeface="Consolas" panose="020B0609020204030204" pitchFamily="49" charset="0"/>
              </a:rPr>
              <a:t> 5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vTopCustomers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029332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VIEW 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viewName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VIEW</a:t>
            </a:r>
            <a:r>
              <a:rPr lang="en-US" dirty="0" smtClean="0">
                <a:latin typeface="+mn-lt"/>
              </a:rPr>
              <a:t>			Drop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viewName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</a:t>
            </a:r>
            <a:r>
              <a:rPr lang="en-US" dirty="0" smtClean="0">
                <a:latin typeface="+mn-lt"/>
              </a:rPr>
              <a:t>		The view to delete</a:t>
            </a:r>
          </a:p>
          <a:p>
            <a:pPr marL="0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VIEW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vTopCustomers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VIEW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vMyReallyAwesomeView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24-Point Star 3"/>
          <p:cNvSpPr/>
          <p:nvPr/>
        </p:nvSpPr>
        <p:spPr>
          <a:xfrm>
            <a:off x="8427931" y="1616543"/>
            <a:ext cx="3223788" cy="2415941"/>
          </a:xfrm>
          <a:prstGeom prst="star24">
            <a:avLst>
              <a:gd name="adj" fmla="val 42433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 careful with </a:t>
            </a:r>
            <a:br>
              <a:rPr lang="en-US" sz="2800" dirty="0" smtClean="0"/>
            </a:b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59827" y="4475746"/>
            <a:ext cx="3559996" cy="193899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will be no confirmation. The view will be gone but the associated tables will not be touched.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057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836827" cy="5244402"/>
          </a:xfrm>
        </p:spPr>
        <p:txBody>
          <a:bodyPr/>
          <a:lstStyle/>
          <a:p>
            <a:r>
              <a:rPr lang="en-US" dirty="0" smtClean="0"/>
              <a:t>Indexes can be incredibly important in your queries</a:t>
            </a:r>
          </a:p>
          <a:p>
            <a:endParaRPr lang="en-US" dirty="0" smtClean="0"/>
          </a:p>
          <a:p>
            <a:r>
              <a:rPr lang="en-US" dirty="0" smtClean="0"/>
              <a:t>When there is a lot of data in your table queries will begin to get very slow on non-indexed columns</a:t>
            </a:r>
          </a:p>
          <a:p>
            <a:endParaRPr lang="en-US" dirty="0" smtClean="0"/>
          </a:p>
          <a:p>
            <a:r>
              <a:rPr lang="en-US" dirty="0" smtClean="0"/>
              <a:t>Indexes allow the database engine to more quickly run queries on non-primary key columns</a:t>
            </a:r>
          </a:p>
          <a:p>
            <a:endParaRPr lang="en-US" dirty="0"/>
          </a:p>
          <a:p>
            <a:r>
              <a:rPr lang="en-US" dirty="0" smtClean="0"/>
              <a:t>None of our tables will be large enough to really see any performance increases with indexes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Wait until you understand what types of queries will be run on your data</a:t>
            </a:r>
          </a:p>
          <a:p>
            <a:endParaRPr lang="en-US" dirty="0" smtClean="0"/>
          </a:p>
          <a:p>
            <a:r>
              <a:rPr lang="en-US" dirty="0" smtClean="0"/>
              <a:t>Determine what columns will need to be indexed and in what direction</a:t>
            </a:r>
          </a:p>
          <a:p>
            <a:endParaRPr lang="en-US" dirty="0" smtClean="0"/>
          </a:p>
          <a:p>
            <a:r>
              <a:rPr lang="en-US" dirty="0" smtClean="0"/>
              <a:t>Create Indexes then test</a:t>
            </a:r>
          </a:p>
          <a:p>
            <a:endParaRPr lang="en-US" dirty="0" smtClean="0"/>
          </a:p>
          <a:p>
            <a:r>
              <a:rPr lang="en-US" dirty="0" smtClean="0"/>
              <a:t>Don’t go crazy creating indexes.  That can hurt performance more than help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59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04717" cy="5244402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 [IX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_&lt;table&gt;_&lt;description&gt;]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[&lt;table&gt;]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endParaRPr lang="en-US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[&lt;col&gt;] &lt;direction&gt;,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[&lt;col&gt;] &lt;direction&gt;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INDEX</a:t>
            </a:r>
            <a:r>
              <a:rPr lang="en-US" dirty="0" smtClean="0"/>
              <a:t>		Create Index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	</a:t>
            </a:r>
            <a:r>
              <a:rPr lang="en-US" dirty="0" smtClean="0"/>
              <a:t>			Table to index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&lt;col&gt;</a:t>
            </a:r>
            <a:r>
              <a:rPr lang="en-US" dirty="0" smtClean="0"/>
              <a:t>					Column to index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&lt;direction&gt;</a:t>
            </a:r>
            <a:r>
              <a:rPr lang="en-US" dirty="0" smtClean="0"/>
              <a:t>		Ascending 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ASC</a:t>
            </a:r>
            <a:r>
              <a:rPr lang="en-US" dirty="0"/>
              <a:t>) or Descending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DESC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WebAPI and </a:t>
            </a:r>
            <a:r>
              <a:rPr lang="en-US" dirty="0" err="1" smtClean="0"/>
              <a:t>C.R.A.P.e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9497747" cy="524440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WebServer.cs</a:t>
            </a:r>
            <a:r>
              <a:rPr lang="en-US" dirty="0" smtClean="0"/>
              <a:t> file in your project takes care of loading web pages and WebAPI </a:t>
            </a:r>
          </a:p>
          <a:p>
            <a:endParaRPr lang="en-US" sz="1100" dirty="0" smtClean="0"/>
          </a:p>
          <a:p>
            <a:r>
              <a:rPr lang="en-US" dirty="0" smtClean="0"/>
              <a:t>Don’t make changes to this file or you may break your project</a:t>
            </a:r>
          </a:p>
          <a:p>
            <a:endParaRPr lang="en-US" sz="1100" dirty="0" smtClean="0"/>
          </a:p>
          <a:p>
            <a:r>
              <a:rPr lang="en-US" dirty="0" smtClean="0"/>
              <a:t>Requests will </a:t>
            </a:r>
            <a:br>
              <a:rPr lang="en-US" dirty="0" smtClean="0"/>
            </a:br>
            <a:r>
              <a:rPr lang="en-US" dirty="0" smtClean="0"/>
              <a:t>show up in the </a:t>
            </a:r>
            <a:br>
              <a:rPr lang="en-US" dirty="0" smtClean="0"/>
            </a:br>
            <a:r>
              <a:rPr lang="en-US" dirty="0" smtClean="0"/>
              <a:t>diagnostic </a:t>
            </a:r>
            <a:br>
              <a:rPr lang="en-US" dirty="0" smtClean="0"/>
            </a:b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3738562"/>
            <a:ext cx="7753350" cy="2733675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32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019707" cy="524440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</a:t>
            </a:r>
            <a:r>
              <a:rPr lang="en-US" dirty="0">
                <a:latin typeface="Consolas" panose="020B0609020204030204" pitchFamily="49" charset="0"/>
              </a:rPr>
              <a:t> [</a:t>
            </a:r>
            <a:r>
              <a:rPr lang="en-US" dirty="0" err="1">
                <a:latin typeface="Consolas" panose="020B0609020204030204" pitchFamily="49" charset="0"/>
              </a:rPr>
              <a:t>IX_Customers_Region</a:t>
            </a:r>
            <a:r>
              <a:rPr lang="en-US" dirty="0"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[Customers]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[Region] ASC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INDEX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IX_Employees_ZipName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[Employees]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[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PostalCode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ASC,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LastName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 DESC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77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029332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INDEX &lt;index&gt;;</a:t>
            </a:r>
          </a:p>
          <a:p>
            <a:pPr marL="0" indent="0"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INDEX</a:t>
            </a:r>
            <a:r>
              <a:rPr lang="en-US" dirty="0" smtClean="0">
                <a:latin typeface="+mn-lt"/>
              </a:rPr>
              <a:t>		Drop Keyword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&lt;index&gt;</a:t>
            </a:r>
            <a:r>
              <a:rPr lang="en-US" dirty="0" smtClean="0">
                <a:latin typeface="+mn-lt"/>
              </a:rPr>
              <a:t>				The index to delete</a:t>
            </a:r>
          </a:p>
          <a:p>
            <a:pPr marL="0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INDEX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IX_Customers_Region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 INDEX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IX_Employees_ZipName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24-Point Star 3"/>
          <p:cNvSpPr/>
          <p:nvPr/>
        </p:nvSpPr>
        <p:spPr>
          <a:xfrm>
            <a:off x="8133347" y="1616543"/>
            <a:ext cx="3518372" cy="2415941"/>
          </a:xfrm>
          <a:prstGeom prst="star24">
            <a:avLst>
              <a:gd name="adj" fmla="val 42433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 careful with </a:t>
            </a:r>
            <a:br>
              <a:rPr lang="en-US" sz="2800" dirty="0" smtClean="0"/>
            </a:b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59827" y="4475746"/>
            <a:ext cx="3559996" cy="193899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will be no confirmation. The Index will be gone but the associated tables will not be touched.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96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7800"/>
            <a:ext cx="11279590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SQL engines generate a Query Plan before running a query</a:t>
            </a:r>
          </a:p>
          <a:p>
            <a:r>
              <a:rPr lang="en-US" dirty="0" smtClean="0"/>
              <a:t>The query plan determines which indexes (if any) will be used</a:t>
            </a:r>
          </a:p>
          <a:p>
            <a:r>
              <a:rPr lang="en-US" dirty="0" smtClean="0"/>
              <a:t>Different engines will show plans differently</a:t>
            </a:r>
          </a:p>
          <a:p>
            <a:r>
              <a:rPr lang="en-US" dirty="0" smtClean="0"/>
              <a:t>To view the query plan in SQLite add  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EXPLAIN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 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PLAN </a:t>
            </a:r>
            <a:br>
              <a:rPr lang="en-US" sz="28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dirty="0" smtClean="0">
                <a:latin typeface="+mn-lt"/>
              </a:rPr>
              <a:t>before your query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en-US" sz="2800" dirty="0" smtClean="0">
              <a:latin typeface="+mn-lt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EXPLAIN 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 PLAN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</a:t>
            </a:r>
            <a:r>
              <a:rPr lang="en-US" sz="3200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(*)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FROM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EmployeeActions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3600" dirty="0" smtClean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655"/>
          <a:stretch/>
        </p:blipFill>
        <p:spPr>
          <a:xfrm>
            <a:off x="5329440" y="3888744"/>
            <a:ext cx="6596262" cy="1840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72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SCAN TABLE</a:t>
            </a:r>
          </a:p>
          <a:p>
            <a:pPr lvl="1"/>
            <a:r>
              <a:rPr lang="en-US" sz="2800" dirty="0" smtClean="0"/>
              <a:t>Search Entire Table</a:t>
            </a:r>
          </a:p>
          <a:p>
            <a:pPr lvl="1"/>
            <a:r>
              <a:rPr lang="en-US" sz="2800" dirty="0" smtClean="0"/>
              <a:t>We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</a:t>
            </a:r>
            <a:r>
              <a:rPr lang="en-US" sz="2800" dirty="0" smtClean="0"/>
              <a:t> want to see this</a:t>
            </a:r>
          </a:p>
          <a:p>
            <a:pPr lvl="1"/>
            <a:endParaRPr lang="en-US" sz="1600" dirty="0" smtClean="0"/>
          </a:p>
          <a:p>
            <a:r>
              <a:rPr lang="en-US" sz="3200" b="1" dirty="0" smtClean="0"/>
              <a:t>SEARCH TABLE … USING INDEX …</a:t>
            </a:r>
          </a:p>
          <a:p>
            <a:pPr lvl="1"/>
            <a:r>
              <a:rPr lang="en-US" sz="2800" dirty="0" smtClean="0"/>
              <a:t>Search using an Index</a:t>
            </a:r>
          </a:p>
          <a:p>
            <a:pPr lvl="1"/>
            <a:endParaRPr lang="en-US" sz="1600" dirty="0" smtClean="0"/>
          </a:p>
          <a:p>
            <a:r>
              <a:rPr lang="en-US" sz="3200" b="1" dirty="0" smtClean="0"/>
              <a:t>SEARCH TABLE … USING … PRIMARY KEY</a:t>
            </a:r>
          </a:p>
          <a:p>
            <a:pPr lvl="1"/>
            <a:r>
              <a:rPr lang="en-US" sz="2800" dirty="0" smtClean="0"/>
              <a:t>Search using the Primary Key</a:t>
            </a:r>
          </a:p>
          <a:p>
            <a:pPr lvl="1"/>
            <a:r>
              <a:rPr lang="en-US" sz="2800" dirty="0" smtClean="0"/>
              <a:t>Best performance we can expect</a:t>
            </a:r>
          </a:p>
        </p:txBody>
      </p:sp>
    </p:spTree>
    <p:extLst>
      <p:ext uri="{BB962C8B-B14F-4D97-AF65-F5344CB8AC3E}">
        <p14:creationId xmlns:p14="http://schemas.microsoft.com/office/powerpoint/2010/main" val="5448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083" y="986118"/>
            <a:ext cx="1977346" cy="2377568"/>
          </a:xfrm>
        </p:spPr>
        <p:txBody>
          <a:bodyPr/>
          <a:lstStyle/>
          <a:p>
            <a:r>
              <a:rPr lang="en-US" dirty="0" smtClean="0"/>
              <a:t>Query Plans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75" y="64011"/>
            <a:ext cx="7824083" cy="4025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381"/>
          <a:stretch/>
        </p:blipFill>
        <p:spPr>
          <a:xfrm>
            <a:off x="163286" y="4352501"/>
            <a:ext cx="11780272" cy="2368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35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46187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Create a Table with at least 4 columns</a:t>
            </a:r>
          </a:p>
          <a:p>
            <a:r>
              <a:rPr lang="en-US" dirty="0" smtClean="0"/>
              <a:t>Create an Index on one of the columns</a:t>
            </a:r>
          </a:p>
          <a:p>
            <a:r>
              <a:rPr lang="en-US" dirty="0" smtClean="0"/>
              <a:t>Create a View for the “Top </a:t>
            </a:r>
            <a:r>
              <a:rPr lang="en-US" dirty="0"/>
              <a:t>5 </a:t>
            </a:r>
            <a:r>
              <a:rPr lang="en-US" dirty="0" smtClean="0"/>
              <a:t>Customer Contact Names” query from last week’s Practice</a:t>
            </a:r>
          </a:p>
          <a:p>
            <a:r>
              <a:rPr lang="en-US" dirty="0" smtClean="0"/>
              <a:t>Examine the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EmployeeActions</a:t>
            </a:r>
            <a:r>
              <a:rPr lang="en-US" dirty="0" smtClean="0"/>
              <a:t> table</a:t>
            </a:r>
          </a:p>
          <a:p>
            <a:r>
              <a:rPr lang="en-US" dirty="0" smtClean="0"/>
              <a:t>Add appropriate indexes to allow faster queries on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EmployeeActions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EXPLAIN QUERY PLAN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/>
              <a:t>to look at some of the queries we have already built</a:t>
            </a:r>
          </a:p>
          <a:p>
            <a:r>
              <a:rPr lang="en-US" dirty="0" smtClean="0"/>
              <a:t>Delete the Table, View and Index you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539740" cy="3329581"/>
          </a:xfrm>
        </p:spPr>
        <p:txBody>
          <a:bodyPr/>
          <a:lstStyle/>
          <a:p>
            <a:r>
              <a:rPr lang="en-US" b="1" cap="none" dirty="0" smtClean="0"/>
              <a:t>Programming 102</a:t>
            </a:r>
            <a:br>
              <a:rPr lang="en-US" b="1" cap="none" dirty="0" smtClean="0"/>
            </a:b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6000" dirty="0" smtClean="0"/>
              <a:t>.NET and Databases</a:t>
            </a:r>
            <a:endParaRPr lang="en-US" sz="6000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63205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Jack Castillo								</a:t>
            </a:r>
            <a:r>
              <a:rPr lang="en-US" sz="3200" b="1" dirty="0" smtClean="0"/>
              <a:t>Lesson 5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963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46187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Create a Table with at least 4 </a:t>
            </a:r>
            <a:r>
              <a:rPr lang="en-US" dirty="0" smtClean="0"/>
              <a:t>columns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[Records] 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pPr marL="800100" lvl="2" indent="0"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[</a:t>
            </a:r>
            <a:r>
              <a:rPr lang="en-US" sz="2400" dirty="0" err="1" smtClean="0">
                <a:latin typeface="Consolas" panose="020B0609020204030204" pitchFamily="49" charset="0"/>
              </a:rPr>
              <a:t>RecordID</a:t>
            </a:r>
            <a:r>
              <a:rPr lang="en-US" sz="2400" dirty="0" smtClean="0">
                <a:latin typeface="Consolas" panose="020B0609020204030204" pitchFamily="49" charset="0"/>
              </a:rPr>
              <a:t>] varchar(32) </a:t>
            </a:r>
            <a:r>
              <a:rPr lang="en-US" sz="2400" dirty="0">
                <a:latin typeface="Consolas" panose="020B0609020204030204" pitchFamily="49" charset="0"/>
              </a:rPr>
              <a:t>PRIMARY KEY </a:t>
            </a:r>
            <a:r>
              <a:rPr lang="en-US" sz="2400" dirty="0" smtClean="0">
                <a:latin typeface="Consolas" panose="020B0609020204030204" pitchFamily="49" charset="0"/>
              </a:rPr>
              <a:t>NOT </a:t>
            </a:r>
            <a:r>
              <a:rPr lang="en-US" sz="2400" dirty="0">
                <a:latin typeface="Consolas" panose="020B0609020204030204" pitchFamily="49" charset="0"/>
              </a:rPr>
              <a:t>NULL,</a:t>
            </a:r>
          </a:p>
          <a:p>
            <a:pPr marL="800100" lvl="2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[Year]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NOT NULL,</a:t>
            </a:r>
          </a:p>
          <a:p>
            <a:pPr marL="800100" lvl="2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[</a:t>
            </a:r>
            <a:r>
              <a:rPr lang="en-US" sz="2400" dirty="0" err="1" smtClean="0">
                <a:latin typeface="Consolas" panose="020B0609020204030204" pitchFamily="49" charset="0"/>
              </a:rPr>
              <a:t>AmountDue</a:t>
            </a:r>
            <a:r>
              <a:rPr lang="en-US" sz="2400" dirty="0" smtClean="0">
                <a:latin typeface="Consolas" panose="020B0609020204030204" pitchFamily="49" charset="0"/>
              </a:rPr>
              <a:t>] decimal </a:t>
            </a:r>
            <a:r>
              <a:rPr lang="en-US" sz="2400" dirty="0">
                <a:latin typeface="Consolas" panose="020B0609020204030204" pitchFamily="49" charset="0"/>
              </a:rPr>
              <a:t>NOT NULL,</a:t>
            </a:r>
          </a:p>
          <a:p>
            <a:pPr marL="800100" lvl="2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</a:rPr>
              <a:t>[</a:t>
            </a:r>
            <a:r>
              <a:rPr lang="en-US" sz="2400" dirty="0" err="1" smtClean="0">
                <a:latin typeface="Consolas" panose="020B0609020204030204" pitchFamily="49" charset="0"/>
              </a:rPr>
              <a:t>AmountPaid</a:t>
            </a:r>
            <a:r>
              <a:rPr lang="en-US" sz="2400" dirty="0" smtClean="0">
                <a:latin typeface="Consolas" panose="020B0609020204030204" pitchFamily="49" charset="0"/>
              </a:rPr>
              <a:t>] decimal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sz="2000" dirty="0" smtClean="0"/>
          </a:p>
          <a:p>
            <a:r>
              <a:rPr lang="en-US" dirty="0" smtClean="0"/>
              <a:t>Create an Index on one of the </a:t>
            </a:r>
            <a:r>
              <a:rPr lang="en-US" dirty="0" smtClean="0"/>
              <a:t>columns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	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INDEX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IX_Records_Year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[Records]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[Year] DESC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960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46187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Create </a:t>
            </a:r>
            <a:r>
              <a:rPr lang="en-US" dirty="0" smtClean="0"/>
              <a:t>a View for the “Top </a:t>
            </a:r>
            <a:r>
              <a:rPr lang="en-US" dirty="0"/>
              <a:t>5 </a:t>
            </a:r>
            <a:r>
              <a:rPr lang="en-US" dirty="0" smtClean="0"/>
              <a:t>Customer Contact Names” query from last week’s </a:t>
            </a:r>
            <a:r>
              <a:rPr lang="en-US" dirty="0" smtClean="0"/>
              <a:t>Practice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VIEW</a:t>
            </a:r>
            <a:r>
              <a:rPr lang="en-US" sz="2800" dirty="0">
                <a:latin typeface="Consolas" panose="020B0609020204030204" pitchFamily="49" charset="0"/>
              </a:rPr>
              <a:t> [</a:t>
            </a:r>
            <a:r>
              <a:rPr lang="en-US" sz="2800" dirty="0" err="1">
                <a:latin typeface="Consolas" panose="020B0609020204030204" pitchFamily="49" charset="0"/>
              </a:rPr>
              <a:t>vTopCustomers</a:t>
            </a:r>
            <a:r>
              <a:rPr lang="en-US" sz="2800" dirty="0"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...;</a:t>
            </a:r>
            <a:endParaRPr lang="en-US" sz="28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appropriate indexes to allow faster queries on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EmployeeActions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EmployeeID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SourceIP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Timestamp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7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1446187" cy="5244402"/>
          </a:xfrm>
        </p:spPr>
        <p:txBody>
          <a:bodyPr>
            <a:noAutofit/>
          </a:bodyPr>
          <a:lstStyle/>
          <a:p>
            <a:r>
              <a:rPr lang="en-US" dirty="0" smtClean="0"/>
              <a:t>Delete </a:t>
            </a:r>
            <a:r>
              <a:rPr lang="en-US" dirty="0" smtClean="0"/>
              <a:t>the Table, View and Index you </a:t>
            </a:r>
            <a:r>
              <a:rPr lang="en-US" dirty="0" smtClean="0"/>
              <a:t>created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TABLE</a:t>
            </a:r>
            <a:r>
              <a:rPr lang="en-US" dirty="0" smtClean="0">
                <a:latin typeface="Consolas" panose="020B0609020204030204" pitchFamily="49" charset="0"/>
              </a:rPr>
              <a:t> Records;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vTopCustomers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DROP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IX_EmployeeActions_SourceIP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4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5ECCF3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10411</TotalTime>
  <Words>6296</Words>
  <Application>Microsoft Office PowerPoint</Application>
  <PresentationFormat>Widescreen</PresentationFormat>
  <Paragraphs>2136</Paragraphs>
  <Slides>248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248</vt:i4>
      </vt:variant>
    </vt:vector>
  </HeadingPairs>
  <TitlesOfParts>
    <vt:vector size="255" baseType="lpstr">
      <vt:lpstr>Arial</vt:lpstr>
      <vt:lpstr>Calibri</vt:lpstr>
      <vt:lpstr>Century Gothic</vt:lpstr>
      <vt:lpstr>Consolas</vt:lpstr>
      <vt:lpstr>Wingdings</vt:lpstr>
      <vt:lpstr>Wingdings 3</vt:lpstr>
      <vt:lpstr>Ion</vt:lpstr>
      <vt:lpstr>Programming 102  Web Development</vt:lpstr>
      <vt:lpstr>HTTP</vt:lpstr>
      <vt:lpstr>HTTP Verbs</vt:lpstr>
      <vt:lpstr>REST APIs</vt:lpstr>
      <vt:lpstr>.NET WebAPI</vt:lpstr>
      <vt:lpstr>PowerPoint Presentation</vt:lpstr>
      <vt:lpstr>IP Addressing</vt:lpstr>
      <vt:lpstr>WebAPI and C.R.A.P.e</vt:lpstr>
      <vt:lpstr>WebAPI and C.R.A.P.e</vt:lpstr>
      <vt:lpstr>HTTP and C.R.A.P.e.</vt:lpstr>
      <vt:lpstr>PowerPoint Presentation</vt:lpstr>
      <vt:lpstr>Practice</vt:lpstr>
      <vt:lpstr>Designing REST APIs</vt:lpstr>
      <vt:lpstr>Designing WebAPI </vt:lpstr>
      <vt:lpstr>WebAPI Parameters</vt:lpstr>
      <vt:lpstr>WebAPI Parameters – URL</vt:lpstr>
      <vt:lpstr>WebAPI Parameters - URL</vt:lpstr>
      <vt:lpstr>WebAPI Parameters – Query String</vt:lpstr>
      <vt:lpstr>WebAPI Parameters – Query String</vt:lpstr>
      <vt:lpstr>WebAPI Parameters – Request Body</vt:lpstr>
      <vt:lpstr>WebAPI Parameters – Request Body</vt:lpstr>
      <vt:lpstr>WebAPI Parameters – Request Body</vt:lpstr>
      <vt:lpstr>Practice</vt:lpstr>
      <vt:lpstr>Programming 102  Database Introduction</vt:lpstr>
      <vt:lpstr>Review</vt:lpstr>
      <vt:lpstr>Review</vt:lpstr>
      <vt:lpstr>Review</vt:lpstr>
      <vt:lpstr>Review</vt:lpstr>
      <vt:lpstr>Terminology</vt:lpstr>
      <vt:lpstr>Terminology</vt:lpstr>
      <vt:lpstr>Common Enterprise Databases</vt:lpstr>
      <vt:lpstr>Databases and C.R.A.P.e.</vt:lpstr>
      <vt:lpstr>Databases and C.R.A.P.e.</vt:lpstr>
      <vt:lpstr>Database Architecture</vt:lpstr>
      <vt:lpstr>Database Architecture</vt:lpstr>
      <vt:lpstr>Database Architecture</vt:lpstr>
      <vt:lpstr>Indexes</vt:lpstr>
      <vt:lpstr>SQL Queries</vt:lpstr>
      <vt:lpstr>Filtering Queries</vt:lpstr>
      <vt:lpstr>Ordering and Limiting Results</vt:lpstr>
      <vt:lpstr>PowerPoint Presentation</vt:lpstr>
      <vt:lpstr>Aggregate Functions</vt:lpstr>
      <vt:lpstr>Grouping Data</vt:lpstr>
      <vt:lpstr>PowerPoint Presentation</vt:lpstr>
      <vt:lpstr>Grouping Data</vt:lpstr>
      <vt:lpstr>Practice</vt:lpstr>
      <vt:lpstr>Programming 102  Advanced Queries</vt:lpstr>
      <vt:lpstr>Review</vt:lpstr>
      <vt:lpstr>Review</vt:lpstr>
      <vt:lpstr>Review</vt:lpstr>
      <vt:lpstr>Joining Data</vt:lpstr>
      <vt:lpstr>Joining Data</vt:lpstr>
      <vt:lpstr>Joining Data</vt:lpstr>
      <vt:lpstr>Joining Data</vt:lpstr>
      <vt:lpstr>Joining Data</vt:lpstr>
      <vt:lpstr>Joining Data</vt:lpstr>
      <vt:lpstr>Joining Data – OUTER JOIN</vt:lpstr>
      <vt:lpstr>NULL Values</vt:lpstr>
      <vt:lpstr>Dealing with NULL values</vt:lpstr>
      <vt:lpstr>Subqueries</vt:lpstr>
      <vt:lpstr>Subqueries</vt:lpstr>
      <vt:lpstr>Correlated Subqueries</vt:lpstr>
      <vt:lpstr>Subqueries</vt:lpstr>
      <vt:lpstr>Adding Data</vt:lpstr>
      <vt:lpstr>INSERT with AUTOINCREMENT</vt:lpstr>
      <vt:lpstr>Updating Data</vt:lpstr>
      <vt:lpstr>A Word on Dates</vt:lpstr>
      <vt:lpstr>Removing Data</vt:lpstr>
      <vt:lpstr>Practice</vt:lpstr>
      <vt:lpstr>Programming 102  Tables, Views and Indexes</vt:lpstr>
      <vt:lpstr>Review</vt:lpstr>
      <vt:lpstr>Review</vt:lpstr>
      <vt:lpstr>Review</vt:lpstr>
      <vt:lpstr>Review</vt:lpstr>
      <vt:lpstr>Review</vt:lpstr>
      <vt:lpstr>Database Design</vt:lpstr>
      <vt:lpstr>Database Design Example</vt:lpstr>
      <vt:lpstr>Database Design</vt:lpstr>
      <vt:lpstr>Database Architecture</vt:lpstr>
      <vt:lpstr>Creating Tables</vt:lpstr>
      <vt:lpstr>Creating Tables</vt:lpstr>
      <vt:lpstr>Creating Tables</vt:lpstr>
      <vt:lpstr>Deleting Tables</vt:lpstr>
      <vt:lpstr>Views</vt:lpstr>
      <vt:lpstr>Creating a View</vt:lpstr>
      <vt:lpstr>Deleting Views</vt:lpstr>
      <vt:lpstr>Indexes</vt:lpstr>
      <vt:lpstr>Creating Indexes</vt:lpstr>
      <vt:lpstr>Creating Indexes</vt:lpstr>
      <vt:lpstr>Creating Indexes</vt:lpstr>
      <vt:lpstr>Deleting Indexes</vt:lpstr>
      <vt:lpstr>Query Plans</vt:lpstr>
      <vt:lpstr>Query Plans</vt:lpstr>
      <vt:lpstr>Query Plans</vt:lpstr>
      <vt:lpstr>Practice</vt:lpstr>
      <vt:lpstr>Programming 102  .NET and Databases</vt:lpstr>
      <vt:lpstr>Practice</vt:lpstr>
      <vt:lpstr>Practice</vt:lpstr>
      <vt:lpstr>Practice</vt:lpstr>
      <vt:lpstr>Accessing Databases in .NET</vt:lpstr>
      <vt:lpstr>SQLiteConnection</vt:lpstr>
      <vt:lpstr>SQLiteCommand</vt:lpstr>
      <vt:lpstr>SQLiteCommand Methods</vt:lpstr>
      <vt:lpstr>SQLiteDataReader</vt:lpstr>
      <vt:lpstr>Accessing Database in .NET</vt:lpstr>
      <vt:lpstr>Retrieving a Single Value</vt:lpstr>
      <vt:lpstr>Adding and Updating Data</vt:lpstr>
      <vt:lpstr>SQL Injection Attacks</vt:lpstr>
      <vt:lpstr>PowerPoint Presentation</vt:lpstr>
      <vt:lpstr>Review</vt:lpstr>
      <vt:lpstr>Programming 102  HTML</vt:lpstr>
      <vt:lpstr>PowerPoint Presentation</vt:lpstr>
      <vt:lpstr>Practice</vt:lpstr>
      <vt:lpstr>Review</vt:lpstr>
      <vt:lpstr>Review</vt:lpstr>
      <vt:lpstr>HTML – The Language of the Web</vt:lpstr>
      <vt:lpstr>Common Tags</vt:lpstr>
      <vt:lpstr>PowerPoint Presentation</vt:lpstr>
      <vt:lpstr>HTML Page</vt:lpstr>
      <vt:lpstr>Using HTML Tags</vt:lpstr>
      <vt:lpstr>Using HTML Tags</vt:lpstr>
      <vt:lpstr>&lt;a&gt; Attributes</vt:lpstr>
      <vt:lpstr>&lt;img&gt; Attributes</vt:lpstr>
      <vt:lpstr>HTML Tables</vt:lpstr>
      <vt:lpstr>HTML Forms</vt:lpstr>
      <vt:lpstr>HTML Forms</vt:lpstr>
      <vt:lpstr>Working with the Web and HTML</vt:lpstr>
      <vt:lpstr>Practice</vt:lpstr>
      <vt:lpstr>Cascading Style Sheets - CSS</vt:lpstr>
      <vt:lpstr>Using CSS</vt:lpstr>
      <vt:lpstr>CSS Format</vt:lpstr>
      <vt:lpstr>CSS Values</vt:lpstr>
      <vt:lpstr>Common CSS Attributes</vt:lpstr>
      <vt:lpstr>Font/Text CSS Attributes</vt:lpstr>
      <vt:lpstr>Layout CSS Attributes</vt:lpstr>
      <vt:lpstr>CSS Rules</vt:lpstr>
      <vt:lpstr>Practice</vt:lpstr>
      <vt:lpstr>Programming 102  Bootstrap Framework</vt:lpstr>
      <vt:lpstr>Review</vt:lpstr>
      <vt:lpstr>PowerPoint Presentation</vt:lpstr>
      <vt:lpstr>CSS Frameworks</vt:lpstr>
      <vt:lpstr>Bootstrap</vt:lpstr>
      <vt:lpstr>Mobile First</vt:lpstr>
      <vt:lpstr>Bootstrap Reference</vt:lpstr>
      <vt:lpstr>Getting Started</vt:lpstr>
      <vt:lpstr>Bootstrap CSS Classes</vt:lpstr>
      <vt:lpstr>Bootstrap Colors</vt:lpstr>
      <vt:lpstr>Bootstrap Grid System</vt:lpstr>
      <vt:lpstr>Bootstrap Grid System</vt:lpstr>
      <vt:lpstr>Bootstrap Grid System</vt:lpstr>
      <vt:lpstr>Bootstrap Padding and Margin</vt:lpstr>
      <vt:lpstr>Bootstrap Padding and Margin</vt:lpstr>
      <vt:lpstr>Bootstrap Forms</vt:lpstr>
      <vt:lpstr>Bootstrap Forms</vt:lpstr>
      <vt:lpstr>Bootstrap Components</vt:lpstr>
      <vt:lpstr>Practice</vt:lpstr>
      <vt:lpstr>        Large Screen          Mobile</vt:lpstr>
      <vt:lpstr>Programming 102  JavaScript</vt:lpstr>
      <vt:lpstr>Review</vt:lpstr>
      <vt:lpstr>Review</vt:lpstr>
      <vt:lpstr>Review</vt:lpstr>
      <vt:lpstr>Review</vt:lpstr>
      <vt:lpstr>JavaScript</vt:lpstr>
      <vt:lpstr>Familiar Elements</vt:lpstr>
      <vt:lpstr>Big Differences</vt:lpstr>
      <vt:lpstr>Big Differences</vt:lpstr>
      <vt:lpstr>JavaScript Frameworks</vt:lpstr>
      <vt:lpstr>jQuery</vt:lpstr>
      <vt:lpstr>A quick word on Debugging</vt:lpstr>
      <vt:lpstr>Debugging</vt:lpstr>
      <vt:lpstr>Debugging</vt:lpstr>
      <vt:lpstr>Getting Started – HTML Page</vt:lpstr>
      <vt:lpstr>Getting Started – JS File</vt:lpstr>
      <vt:lpstr>Accessing Elements</vt:lpstr>
      <vt:lpstr>Using Elements</vt:lpstr>
      <vt:lpstr>Common jQuery Functions</vt:lpstr>
      <vt:lpstr>jQuery Events</vt:lpstr>
      <vt:lpstr>String Interpolation</vt:lpstr>
      <vt:lpstr>Adding HTML Elements</vt:lpstr>
      <vt:lpstr>Practice</vt:lpstr>
      <vt:lpstr>Programming 102  Web Applications</vt:lpstr>
      <vt:lpstr>Review</vt:lpstr>
      <vt:lpstr>Review</vt:lpstr>
      <vt:lpstr>Bringing It All Together</vt:lpstr>
      <vt:lpstr>Accessing WebAPI from JavaScript</vt:lpstr>
      <vt:lpstr>JSON</vt:lpstr>
      <vt:lpstr>Complex Types and WebAPI</vt:lpstr>
      <vt:lpstr>Complex Types and WebAPI</vt:lpstr>
      <vt:lpstr>Sending Complex  Types to WebAPI</vt:lpstr>
      <vt:lpstr>Logic in POCOs</vt:lpstr>
      <vt:lpstr>Programming 102  Web Applications</vt:lpstr>
      <vt:lpstr>Let’s do something interesting…</vt:lpstr>
      <vt:lpstr>PowerPoint Presentation</vt:lpstr>
      <vt:lpstr>POCOs</vt:lpstr>
      <vt:lpstr>API</vt:lpstr>
      <vt:lpstr>API</vt:lpstr>
      <vt:lpstr>HTML</vt:lpstr>
      <vt:lpstr>HTML</vt:lpstr>
      <vt:lpstr>CSS</vt:lpstr>
      <vt:lpstr>JavaScript</vt:lpstr>
      <vt:lpstr>JavaScript</vt:lpstr>
      <vt:lpstr>Selecting a Date</vt:lpstr>
      <vt:lpstr>Practice</vt:lpstr>
      <vt:lpstr>Programming 102  Web Applications</vt:lpstr>
      <vt:lpstr>PowerPoint Presentation</vt:lpstr>
      <vt:lpstr>Programming 102  101 Review</vt:lpstr>
      <vt:lpstr>Terminology</vt:lpstr>
      <vt:lpstr>Declaring a Variable</vt:lpstr>
      <vt:lpstr>Variable Scope and Indentions</vt:lpstr>
      <vt:lpstr>Operators</vt:lpstr>
      <vt:lpstr>PowerPoint Presentation</vt:lpstr>
      <vt:lpstr>PowerPoint Presentation</vt:lpstr>
      <vt:lpstr>PowerPoint Presentation</vt:lpstr>
      <vt:lpstr>Arrays</vt:lpstr>
      <vt:lpstr>Accessing Data in an Array</vt:lpstr>
      <vt:lpstr>Loops</vt:lpstr>
      <vt:lpstr>Loop Statement Scope</vt:lpstr>
      <vt:lpstr>Loop that prints all Even  numbers from 0 to 20</vt:lpstr>
      <vt:lpstr>Conditional Logic</vt:lpstr>
      <vt:lpstr>Logic Statement Scope</vt:lpstr>
      <vt:lpstr>.NET Collections</vt:lpstr>
      <vt:lpstr>.NET File System Terminology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Take a Break</vt:lpstr>
      <vt:lpstr>Using C.R.A.P.e. – Keyboard Shortcuts</vt:lpstr>
      <vt:lpstr>Using C.R.A.P.e. – Intellisense</vt:lpstr>
      <vt:lpstr>Exceptions</vt:lpstr>
      <vt:lpstr>Exceptions</vt:lpstr>
      <vt:lpstr>Object Oriented Programming</vt:lpstr>
      <vt:lpstr>Class</vt:lpstr>
      <vt:lpstr>Protection</vt:lpstr>
      <vt:lpstr>Methods – Return Types</vt:lpstr>
      <vt:lpstr>Methods – Overloads</vt:lpstr>
      <vt:lpstr>Properties</vt:lpstr>
      <vt:lpstr>Properties</vt:lpstr>
      <vt:lpstr>Properties – Getter and Setter</vt:lpstr>
      <vt:lpstr>Enums</vt:lpstr>
      <vt:lpstr>Persisting Class Data</vt:lpstr>
      <vt:lpstr>JSON</vt:lpstr>
      <vt:lpstr>PowerPoint Presentation</vt:lpstr>
      <vt:lpstr>Web Apps are Stateless</vt:lpstr>
      <vt:lpstr>Cookies</vt:lpstr>
      <vt:lpstr>Authorization Header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Word</dc:title>
  <dc:creator>Character</dc:creator>
  <cp:lastModifiedBy>Character</cp:lastModifiedBy>
  <cp:revision>3679</cp:revision>
  <dcterms:created xsi:type="dcterms:W3CDTF">2020-06-29T00:47:49Z</dcterms:created>
  <dcterms:modified xsi:type="dcterms:W3CDTF">2021-06-03T01:46:52Z</dcterms:modified>
</cp:coreProperties>
</file>